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14"/>
  </p:notesMasterIdLst>
  <p:handoutMasterIdLst>
    <p:handoutMasterId r:id="rId15"/>
  </p:handoutMasterIdLst>
  <p:sldIdLst>
    <p:sldId id="608" r:id="rId2"/>
    <p:sldId id="670" r:id="rId3"/>
    <p:sldId id="558" r:id="rId4"/>
    <p:sldId id="666" r:id="rId5"/>
    <p:sldId id="559" r:id="rId6"/>
    <p:sldId id="671" r:id="rId7"/>
    <p:sldId id="667" r:id="rId8"/>
    <p:sldId id="668" r:id="rId9"/>
    <p:sldId id="669" r:id="rId10"/>
    <p:sldId id="512" r:id="rId11"/>
    <p:sldId id="600" r:id="rId12"/>
    <p:sldId id="672" r:id="rId13"/>
  </p:sldIdLst>
  <p:sldSz cx="9144000" cy="5143500" type="screen16x9"/>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60">
          <p15:clr>
            <a:srgbClr val="A4A3A4"/>
          </p15:clr>
        </p15:guide>
        <p15:guide id="2" orient="horz" pos="180">
          <p15:clr>
            <a:srgbClr val="A4A3A4"/>
          </p15:clr>
        </p15:guide>
        <p15:guide id="3" pos="288">
          <p15:clr>
            <a:srgbClr val="A4A3A4"/>
          </p15:clr>
        </p15:guide>
        <p15:guide id="4" pos="54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B3737"/>
    <a:srgbClr val="00FFFF"/>
    <a:srgbClr val="99FF33"/>
    <a:srgbClr val="FF00FF"/>
    <a:srgbClr val="FFCC00"/>
    <a:srgbClr val="99FF66"/>
    <a:srgbClr val="FFFF66"/>
    <a:srgbClr val="CCFF33"/>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9" autoAdjust="0"/>
    <p:restoredTop sz="96093" autoAdjust="0"/>
  </p:normalViewPr>
  <p:slideViewPr>
    <p:cSldViewPr>
      <p:cViewPr varScale="1">
        <p:scale>
          <a:sx n="145" d="100"/>
          <a:sy n="145" d="100"/>
        </p:scale>
        <p:origin x="678" y="114"/>
      </p:cViewPr>
      <p:guideLst>
        <p:guide orient="horz" pos="3060"/>
        <p:guide orient="horz" pos="180"/>
        <p:guide pos="288"/>
        <p:guide pos="5424"/>
      </p:guideLst>
    </p:cSldViewPr>
  </p:slideViewPr>
  <p:notesTextViewPr>
    <p:cViewPr>
      <p:scale>
        <a:sx n="75" d="100"/>
        <a:sy n="75" d="100"/>
      </p:scale>
      <p:origin x="0" y="0"/>
    </p:cViewPr>
  </p:notesTextViewPr>
  <p:sorterViewPr>
    <p:cViewPr>
      <p:scale>
        <a:sx n="100" d="100"/>
        <a:sy n="100" d="100"/>
      </p:scale>
      <p:origin x="0" y="0"/>
    </p:cViewPr>
  </p:sorterViewPr>
  <p:notesViewPr>
    <p:cSldViewPr>
      <p:cViewPr varScale="1">
        <p:scale>
          <a:sx n="80" d="100"/>
          <a:sy n="80" d="100"/>
        </p:scale>
        <p:origin x="-19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A03AF3B-BCA6-4F65-BC1D-7C2F909B67E4}" type="datetimeFigureOut">
              <a:rPr lang="en-US" smtClean="0"/>
              <a:pPr/>
              <a:t>4/25/2022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3AE24E-0CEF-452D-B334-28C49526891D}" type="slidenum">
              <a:rPr lang="en-US" smtClean="0"/>
              <a:pPr/>
              <a:t>‹#›</a:t>
            </a:fld>
            <a:endParaRPr lang="en-US"/>
          </a:p>
        </p:txBody>
      </p:sp>
    </p:spTree>
    <p:extLst>
      <p:ext uri="{BB962C8B-B14F-4D97-AF65-F5344CB8AC3E}">
        <p14:creationId xmlns:p14="http://schemas.microsoft.com/office/powerpoint/2010/main" val="184910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D48555-18CF-40D6-9E4D-8B90BBF072F2}" type="datetimeFigureOut">
              <a:rPr lang="en-US" smtClean="0"/>
              <a:pPr/>
              <a:t>4/25/2022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DA6647-7CE1-40E8-B790-00A458F1253F}" type="slidenum">
              <a:rPr lang="en-US" smtClean="0"/>
              <a:pPr/>
              <a:t>‹#›</a:t>
            </a:fld>
            <a:endParaRPr lang="en-US" dirty="0"/>
          </a:p>
        </p:txBody>
      </p:sp>
    </p:spTree>
    <p:extLst>
      <p:ext uri="{BB962C8B-B14F-4D97-AF65-F5344CB8AC3E}">
        <p14:creationId xmlns:p14="http://schemas.microsoft.com/office/powerpoint/2010/main" val="29131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DA6647-7CE1-40E8-B790-00A458F1253F}" type="slidenum">
              <a:rPr lang="en-US" smtClean="0"/>
              <a:pPr/>
              <a:t>8</a:t>
            </a:fld>
            <a:endParaRPr lang="en-US" dirty="0"/>
          </a:p>
        </p:txBody>
      </p:sp>
    </p:spTree>
    <p:extLst>
      <p:ext uri="{BB962C8B-B14F-4D97-AF65-F5344CB8AC3E}">
        <p14:creationId xmlns:p14="http://schemas.microsoft.com/office/powerpoint/2010/main" val="780737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7438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2678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1802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433867"/>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00050"/>
            <a:ext cx="10134600" cy="5791200"/>
          </a:xfrm>
          <a:prstGeom prst="rect">
            <a:avLst/>
          </a:prstGeom>
          <a:gradFill flip="none" rotWithShape="1">
            <a:gsLst>
              <a:gs pos="95840">
                <a:schemeClr val="accent4">
                  <a:lumMod val="50000"/>
                </a:schemeClr>
              </a:gs>
              <a:gs pos="48000">
                <a:schemeClr val="accent4">
                  <a:lumMod val="75000"/>
                </a:schemeClr>
              </a:gs>
              <a:gs pos="0">
                <a:schemeClr val="accent4">
                  <a:lumMod val="60000"/>
                  <a:lumOff val="40000"/>
                </a:schemeClr>
              </a:gs>
              <a:gs pos="100000">
                <a:schemeClr val="accent4">
                  <a:lumMod val="50000"/>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008171" y="1772275"/>
            <a:ext cx="5107680" cy="1446550"/>
          </a:xfrm>
          <a:prstGeom prst="rect">
            <a:avLst/>
          </a:prstGeom>
          <a:noFill/>
        </p:spPr>
        <p:txBody>
          <a:bodyPr wrap="none" lIns="91440" tIns="45720" rIns="91440" bIns="45720">
            <a:spAutoFit/>
          </a:bodyPr>
          <a:lstStyle/>
          <a:p>
            <a:pPr algn="ctr"/>
            <a:r>
              <a:rPr lang="en-US" sz="8800" b="1" dirty="0" smtClean="0">
                <a:ln w="17780" cmpd="sng">
                  <a:solidFill>
                    <a:srgbClr val="FFFFFF"/>
                  </a:solidFill>
                  <a:prstDash val="solid"/>
                  <a:miter lim="800000"/>
                </a:ln>
                <a:solidFill>
                  <a:srgbClr val="00FFFF"/>
                </a:solidFill>
                <a:effectLst>
                  <a:outerShdw blurRad="50800" algn="tl" rotWithShape="0">
                    <a:srgbClr val="000000"/>
                  </a:outerShdw>
                </a:effectLst>
              </a:rPr>
              <a:t>LECTURE 5</a:t>
            </a:r>
            <a:endParaRPr lang="en-US" sz="8800" b="1" dirty="0">
              <a:ln w="17780" cmpd="sng">
                <a:solidFill>
                  <a:srgbClr val="FFFFFF"/>
                </a:solidFill>
                <a:prstDash val="solid"/>
                <a:miter lim="800000"/>
              </a:ln>
              <a:solidFill>
                <a:srgbClr val="00FFFF"/>
              </a:solidFill>
              <a:effectLst>
                <a:outerShdw blurRad="50800" algn="tl" rotWithShape="0">
                  <a:srgbClr val="000000"/>
                </a:outerShdw>
              </a:effectLst>
            </a:endParaRPr>
          </a:p>
        </p:txBody>
      </p:sp>
    </p:spTree>
    <p:extLst>
      <p:ext uri="{BB962C8B-B14F-4D97-AF65-F5344CB8AC3E}">
        <p14:creationId xmlns:p14="http://schemas.microsoft.com/office/powerpoint/2010/main" val="3106993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3" name="Pie 58"/>
          <p:cNvSpPr/>
          <p:nvPr/>
        </p:nvSpPr>
        <p:spPr>
          <a:xfrm flipH="1" flipV="1">
            <a:off x="5838263" y="3248655"/>
            <a:ext cx="318056" cy="86202"/>
          </a:xfrm>
          <a:custGeom>
            <a:avLst/>
            <a:gdLst>
              <a:gd name="connsiteX0" fmla="*/ 636112 w 636112"/>
              <a:gd name="connsiteY0" fmla="*/ 86202 h 172403"/>
              <a:gd name="connsiteX1" fmla="*/ 318056 w 636112"/>
              <a:gd name="connsiteY1" fmla="*/ 172404 h 172403"/>
              <a:gd name="connsiteX2" fmla="*/ 0 w 636112"/>
              <a:gd name="connsiteY2" fmla="*/ 86202 h 172403"/>
              <a:gd name="connsiteX3" fmla="*/ 318056 w 636112"/>
              <a:gd name="connsiteY3" fmla="*/ 86202 h 172403"/>
              <a:gd name="connsiteX4" fmla="*/ 636112 w 636112"/>
              <a:gd name="connsiteY4" fmla="*/ 86202 h 172403"/>
              <a:gd name="connsiteX0" fmla="*/ 636112 w 636112"/>
              <a:gd name="connsiteY0" fmla="*/ 0 h 86202"/>
              <a:gd name="connsiteX1" fmla="*/ 318056 w 636112"/>
              <a:gd name="connsiteY1" fmla="*/ 86202 h 86202"/>
              <a:gd name="connsiteX2" fmla="*/ 0 w 636112"/>
              <a:gd name="connsiteY2" fmla="*/ 0 h 86202"/>
              <a:gd name="connsiteX3" fmla="*/ 636112 w 636112"/>
              <a:gd name="connsiteY3" fmla="*/ 0 h 86202"/>
              <a:gd name="connsiteX0" fmla="*/ 573217 w 573217"/>
              <a:gd name="connsiteY0" fmla="*/ 0 h 91440"/>
              <a:gd name="connsiteX1" fmla="*/ 255161 w 573217"/>
              <a:gd name="connsiteY1" fmla="*/ 86202 h 91440"/>
              <a:gd name="connsiteX2" fmla="*/ 28545 w 573217"/>
              <a:gd name="connsiteY2" fmla="*/ 91440 h 91440"/>
              <a:gd name="connsiteX0" fmla="*/ 318056 w 318056"/>
              <a:gd name="connsiteY0" fmla="*/ 0 h 86202"/>
              <a:gd name="connsiteX1" fmla="*/ 0 w 318056"/>
              <a:gd name="connsiteY1" fmla="*/ 86202 h 86202"/>
            </a:gdLst>
            <a:ahLst/>
            <a:cxnLst>
              <a:cxn ang="0">
                <a:pos x="connsiteX0" y="connsiteY0"/>
              </a:cxn>
              <a:cxn ang="0">
                <a:pos x="connsiteX1" y="connsiteY1"/>
              </a:cxn>
            </a:cxnLst>
            <a:rect l="l" t="t" r="r" b="b"/>
            <a:pathLst>
              <a:path w="318056" h="86202">
                <a:moveTo>
                  <a:pt x="318056" y="0"/>
                </a:moveTo>
                <a:cubicBezTo>
                  <a:pt x="318056" y="47608"/>
                  <a:pt x="175657" y="86202"/>
                  <a:pt x="0" y="86202"/>
                </a:cubicBezTo>
              </a:path>
            </a:pathLst>
          </a:custGeom>
          <a:noFill/>
          <a:ln w="7620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Pie 58"/>
          <p:cNvSpPr/>
          <p:nvPr/>
        </p:nvSpPr>
        <p:spPr>
          <a:xfrm flipV="1">
            <a:off x="6235144" y="3248018"/>
            <a:ext cx="318056" cy="86202"/>
          </a:xfrm>
          <a:custGeom>
            <a:avLst/>
            <a:gdLst>
              <a:gd name="connsiteX0" fmla="*/ 636112 w 636112"/>
              <a:gd name="connsiteY0" fmla="*/ 86202 h 172403"/>
              <a:gd name="connsiteX1" fmla="*/ 318056 w 636112"/>
              <a:gd name="connsiteY1" fmla="*/ 172404 h 172403"/>
              <a:gd name="connsiteX2" fmla="*/ 0 w 636112"/>
              <a:gd name="connsiteY2" fmla="*/ 86202 h 172403"/>
              <a:gd name="connsiteX3" fmla="*/ 318056 w 636112"/>
              <a:gd name="connsiteY3" fmla="*/ 86202 h 172403"/>
              <a:gd name="connsiteX4" fmla="*/ 636112 w 636112"/>
              <a:gd name="connsiteY4" fmla="*/ 86202 h 172403"/>
              <a:gd name="connsiteX0" fmla="*/ 636112 w 636112"/>
              <a:gd name="connsiteY0" fmla="*/ 0 h 86202"/>
              <a:gd name="connsiteX1" fmla="*/ 318056 w 636112"/>
              <a:gd name="connsiteY1" fmla="*/ 86202 h 86202"/>
              <a:gd name="connsiteX2" fmla="*/ 0 w 636112"/>
              <a:gd name="connsiteY2" fmla="*/ 0 h 86202"/>
              <a:gd name="connsiteX3" fmla="*/ 636112 w 636112"/>
              <a:gd name="connsiteY3" fmla="*/ 0 h 86202"/>
              <a:gd name="connsiteX0" fmla="*/ 573217 w 573217"/>
              <a:gd name="connsiteY0" fmla="*/ 0 h 91440"/>
              <a:gd name="connsiteX1" fmla="*/ 255161 w 573217"/>
              <a:gd name="connsiteY1" fmla="*/ 86202 h 91440"/>
              <a:gd name="connsiteX2" fmla="*/ 28545 w 573217"/>
              <a:gd name="connsiteY2" fmla="*/ 91440 h 91440"/>
              <a:gd name="connsiteX0" fmla="*/ 318056 w 318056"/>
              <a:gd name="connsiteY0" fmla="*/ 0 h 86202"/>
              <a:gd name="connsiteX1" fmla="*/ 0 w 318056"/>
              <a:gd name="connsiteY1" fmla="*/ 86202 h 86202"/>
            </a:gdLst>
            <a:ahLst/>
            <a:cxnLst>
              <a:cxn ang="0">
                <a:pos x="connsiteX0" y="connsiteY0"/>
              </a:cxn>
              <a:cxn ang="0">
                <a:pos x="connsiteX1" y="connsiteY1"/>
              </a:cxn>
            </a:cxnLst>
            <a:rect l="l" t="t" r="r" b="b"/>
            <a:pathLst>
              <a:path w="318056" h="86202">
                <a:moveTo>
                  <a:pt x="318056" y="0"/>
                </a:moveTo>
                <a:cubicBezTo>
                  <a:pt x="318056" y="47608"/>
                  <a:pt x="175657" y="86202"/>
                  <a:pt x="0" y="86202"/>
                </a:cubicBezTo>
              </a:path>
            </a:pathLst>
          </a:custGeom>
          <a:noFill/>
          <a:ln w="7620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83680" y="1141796"/>
            <a:ext cx="1492716" cy="369332"/>
          </a:xfrm>
          <a:prstGeom prst="rect">
            <a:avLst/>
          </a:prstGeom>
        </p:spPr>
        <p:txBody>
          <a:bodyPr wrap="none">
            <a:spAutoFit/>
          </a:bodyPr>
          <a:lstStyle/>
          <a:p>
            <a:r>
              <a:rPr lang="en-US" b="1" u="sng" kern="0" dirty="0">
                <a:solidFill>
                  <a:srgbClr val="FFFF00"/>
                </a:solidFill>
              </a:rPr>
              <a:t>Armature </a:t>
            </a:r>
            <a:r>
              <a:rPr lang="en-US" b="1" u="sng" kern="0" dirty="0" smtClean="0">
                <a:solidFill>
                  <a:srgbClr val="FFFF00"/>
                </a:solidFill>
              </a:rPr>
              <a:t>coil</a:t>
            </a:r>
            <a:endParaRPr lang="en-US" dirty="0">
              <a:solidFill>
                <a:srgbClr val="FFFF00"/>
              </a:solidFill>
            </a:endParaRPr>
          </a:p>
        </p:txBody>
      </p:sp>
      <p:sp>
        <p:nvSpPr>
          <p:cNvPr id="5" name="Rectangle 4"/>
          <p:cNvSpPr/>
          <p:nvPr/>
        </p:nvSpPr>
        <p:spPr>
          <a:xfrm>
            <a:off x="2819400" y="1141796"/>
            <a:ext cx="1593706" cy="369332"/>
          </a:xfrm>
          <a:prstGeom prst="rect">
            <a:avLst/>
          </a:prstGeom>
        </p:spPr>
        <p:txBody>
          <a:bodyPr wrap="none">
            <a:spAutoFit/>
          </a:bodyPr>
          <a:lstStyle/>
          <a:p>
            <a:r>
              <a:rPr lang="en-US" b="1" u="sng" kern="0" dirty="0">
                <a:solidFill>
                  <a:srgbClr val="FFFF00"/>
                </a:solidFill>
              </a:rPr>
              <a:t>Strong magnet</a:t>
            </a:r>
            <a:endParaRPr lang="en-US" dirty="0">
              <a:solidFill>
                <a:srgbClr val="FFFF00"/>
              </a:solidFill>
            </a:endParaRPr>
          </a:p>
        </p:txBody>
      </p:sp>
      <p:sp>
        <p:nvSpPr>
          <p:cNvPr id="6" name="Rectangle 5"/>
          <p:cNvSpPr/>
          <p:nvPr/>
        </p:nvSpPr>
        <p:spPr>
          <a:xfrm>
            <a:off x="483680" y="1564706"/>
            <a:ext cx="2685351" cy="369332"/>
          </a:xfrm>
          <a:prstGeom prst="rect">
            <a:avLst/>
          </a:prstGeom>
        </p:spPr>
        <p:txBody>
          <a:bodyPr wrap="none">
            <a:spAutoFit/>
          </a:bodyPr>
          <a:lstStyle/>
          <a:p>
            <a:r>
              <a:rPr lang="en-US" b="1" u="sng" kern="0" dirty="0" smtClean="0">
                <a:solidFill>
                  <a:srgbClr val="FFFF00"/>
                </a:solidFill>
              </a:rPr>
              <a:t>Split  rings or </a:t>
            </a:r>
            <a:r>
              <a:rPr lang="en-US" b="1" u="sng" kern="0" dirty="0" err="1" smtClean="0">
                <a:solidFill>
                  <a:srgbClr val="FFFF00"/>
                </a:solidFill>
              </a:rPr>
              <a:t>commutator</a:t>
            </a:r>
            <a:endParaRPr lang="en-US" dirty="0">
              <a:solidFill>
                <a:srgbClr val="FFFF00"/>
              </a:solidFill>
            </a:endParaRPr>
          </a:p>
        </p:txBody>
      </p:sp>
      <p:sp>
        <p:nvSpPr>
          <p:cNvPr id="7" name="Rectangle 6"/>
          <p:cNvSpPr/>
          <p:nvPr/>
        </p:nvSpPr>
        <p:spPr>
          <a:xfrm>
            <a:off x="483680" y="2038350"/>
            <a:ext cx="941283" cy="369332"/>
          </a:xfrm>
          <a:prstGeom prst="rect">
            <a:avLst/>
          </a:prstGeom>
        </p:spPr>
        <p:txBody>
          <a:bodyPr wrap="none">
            <a:spAutoFit/>
          </a:bodyPr>
          <a:lstStyle/>
          <a:p>
            <a:r>
              <a:rPr lang="en-US" b="1" u="sng" kern="0" dirty="0" smtClean="0">
                <a:solidFill>
                  <a:srgbClr val="FFFF00"/>
                </a:solidFill>
              </a:rPr>
              <a:t>Brushes</a:t>
            </a:r>
            <a:endParaRPr lang="en-US" b="1" u="sng" kern="0" dirty="0">
              <a:solidFill>
                <a:srgbClr val="FFFF00"/>
              </a:solidFill>
            </a:endParaRPr>
          </a:p>
        </p:txBody>
      </p:sp>
      <p:sp>
        <p:nvSpPr>
          <p:cNvPr id="8" name="Rectangle 7"/>
          <p:cNvSpPr/>
          <p:nvPr/>
        </p:nvSpPr>
        <p:spPr>
          <a:xfrm>
            <a:off x="423635" y="792718"/>
            <a:ext cx="4237057" cy="369332"/>
          </a:xfrm>
          <a:prstGeom prst="rect">
            <a:avLst/>
          </a:prstGeom>
        </p:spPr>
        <p:txBody>
          <a:bodyPr wrap="none">
            <a:spAutoFit/>
          </a:bodyPr>
          <a:lstStyle/>
          <a:p>
            <a:r>
              <a:rPr lang="en-US" b="1" kern="0" dirty="0" smtClean="0">
                <a:solidFill>
                  <a:schemeClr val="bg1"/>
                </a:solidFill>
              </a:rPr>
              <a:t>The main components of DC generator are</a:t>
            </a:r>
            <a:endParaRPr lang="en-US" dirty="0">
              <a:solidFill>
                <a:schemeClr val="bg1"/>
              </a:solidFill>
            </a:endParaRPr>
          </a:p>
        </p:txBody>
      </p:sp>
      <p:sp>
        <p:nvSpPr>
          <p:cNvPr id="9" name="Rectangle 8"/>
          <p:cNvSpPr/>
          <p:nvPr/>
        </p:nvSpPr>
        <p:spPr>
          <a:xfrm>
            <a:off x="1924686" y="2038350"/>
            <a:ext cx="617477" cy="369332"/>
          </a:xfrm>
          <a:prstGeom prst="rect">
            <a:avLst/>
          </a:prstGeom>
        </p:spPr>
        <p:txBody>
          <a:bodyPr wrap="none">
            <a:spAutoFit/>
          </a:bodyPr>
          <a:lstStyle/>
          <a:p>
            <a:r>
              <a:rPr lang="en-US" b="1" u="sng" kern="0" dirty="0" smtClean="0">
                <a:solidFill>
                  <a:srgbClr val="FFFF00"/>
                </a:solidFill>
              </a:rPr>
              <a:t>Bulb</a:t>
            </a:r>
            <a:endParaRPr lang="en-US" b="1" u="sng" kern="0" dirty="0">
              <a:solidFill>
                <a:srgbClr val="FFFF00"/>
              </a:solidFill>
            </a:endParaRPr>
          </a:p>
        </p:txBody>
      </p:sp>
      <p:sp>
        <p:nvSpPr>
          <p:cNvPr id="54" name="Can 53"/>
          <p:cNvSpPr/>
          <p:nvPr/>
        </p:nvSpPr>
        <p:spPr>
          <a:xfrm>
            <a:off x="5941753" y="2456573"/>
            <a:ext cx="536335" cy="1524457"/>
          </a:xfrm>
          <a:prstGeom prst="can">
            <a:avLst/>
          </a:prstGeom>
          <a:blipFill>
            <a:blip r:embed="rId3"/>
            <a:stretch>
              <a:fillRect/>
            </a:stretch>
          </a:blip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ube 54"/>
          <p:cNvSpPr/>
          <p:nvPr/>
        </p:nvSpPr>
        <p:spPr>
          <a:xfrm flipH="1">
            <a:off x="7011488" y="1339850"/>
            <a:ext cx="609600" cy="734240"/>
          </a:xfrm>
          <a:prstGeom prst="cube">
            <a:avLst>
              <a:gd name="adj" fmla="val 41327"/>
            </a:avLst>
          </a:prstGeom>
          <a:solidFill>
            <a:srgbClr val="000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white"/>
                </a:solidFill>
              </a:rPr>
              <a:t>S</a:t>
            </a:r>
            <a:endParaRPr lang="en-US" sz="2000" b="1" dirty="0">
              <a:solidFill>
                <a:prstClr val="white"/>
              </a:solidFill>
            </a:endParaRPr>
          </a:p>
        </p:txBody>
      </p:sp>
      <p:grpSp>
        <p:nvGrpSpPr>
          <p:cNvPr id="107" name="Group 106"/>
          <p:cNvGrpSpPr/>
          <p:nvPr/>
        </p:nvGrpSpPr>
        <p:grpSpPr>
          <a:xfrm>
            <a:off x="5639888" y="1314449"/>
            <a:ext cx="1118584" cy="2042494"/>
            <a:chOff x="5639888" y="1314449"/>
            <a:chExt cx="1118584" cy="2042494"/>
          </a:xfrm>
        </p:grpSpPr>
        <p:cxnSp>
          <p:nvCxnSpPr>
            <p:cNvPr id="57" name="Straight Connector 56"/>
            <p:cNvCxnSpPr>
              <a:endCxn id="58" idx="0"/>
            </p:cNvCxnSpPr>
            <p:nvPr/>
          </p:nvCxnSpPr>
          <p:spPr>
            <a:xfrm>
              <a:off x="5806687" y="1314449"/>
              <a:ext cx="748406" cy="0"/>
            </a:xfrm>
            <a:prstGeom prst="line">
              <a:avLst/>
            </a:prstGeom>
            <a:ln w="38100">
              <a:solidFill>
                <a:srgbClr val="FF3300"/>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58" name="Right Bracket 57"/>
            <p:cNvSpPr/>
            <p:nvPr/>
          </p:nvSpPr>
          <p:spPr>
            <a:xfrm>
              <a:off x="6555093" y="1314449"/>
              <a:ext cx="203379" cy="966978"/>
            </a:xfrm>
            <a:prstGeom prst="rightBracket">
              <a:avLst>
                <a:gd name="adj" fmla="val 44270"/>
              </a:avLst>
            </a:prstGeom>
            <a:ln w="38100">
              <a:solidFill>
                <a:srgbClr val="FF3300"/>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solidFill>
                    <a:prstClr val="black"/>
                  </a:solidFill>
                </a:rPr>
                <a:t> </a:t>
              </a:r>
              <a:endParaRPr lang="en-US" dirty="0">
                <a:solidFill>
                  <a:prstClr val="black"/>
                </a:solidFill>
              </a:endParaRPr>
            </a:p>
          </p:txBody>
        </p:sp>
        <p:sp>
          <p:nvSpPr>
            <p:cNvPr id="59" name="Right Bracket 58"/>
            <p:cNvSpPr/>
            <p:nvPr/>
          </p:nvSpPr>
          <p:spPr>
            <a:xfrm flipH="1">
              <a:off x="5639888" y="1314449"/>
              <a:ext cx="203379" cy="966978"/>
            </a:xfrm>
            <a:prstGeom prst="rightBracket">
              <a:avLst>
                <a:gd name="adj" fmla="val 44270"/>
              </a:avLst>
            </a:prstGeom>
            <a:ln w="38100">
              <a:solidFill>
                <a:srgbClr val="FF3300"/>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cxnSp>
          <p:nvCxnSpPr>
            <p:cNvPr id="60" name="Straight Connector 59"/>
            <p:cNvCxnSpPr/>
            <p:nvPr/>
          </p:nvCxnSpPr>
          <p:spPr>
            <a:xfrm>
              <a:off x="5824042" y="2273093"/>
              <a:ext cx="0" cy="1083850"/>
            </a:xfrm>
            <a:prstGeom prst="line">
              <a:avLst/>
            </a:prstGeom>
            <a:ln w="38100">
              <a:solidFill>
                <a:srgbClr val="FF3300"/>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561449" y="2279426"/>
              <a:ext cx="0" cy="1074671"/>
            </a:xfrm>
            <a:prstGeom prst="line">
              <a:avLst/>
            </a:prstGeom>
            <a:ln w="38100">
              <a:solidFill>
                <a:srgbClr val="FF3300"/>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grpSp>
      <p:sp>
        <p:nvSpPr>
          <p:cNvPr id="68" name="Cube 67"/>
          <p:cNvSpPr/>
          <p:nvPr/>
        </p:nvSpPr>
        <p:spPr>
          <a:xfrm flipH="1">
            <a:off x="4725488" y="1339850"/>
            <a:ext cx="609600" cy="734240"/>
          </a:xfrm>
          <a:prstGeom prst="cube">
            <a:avLst>
              <a:gd name="adj" fmla="val 4132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white"/>
                </a:solidFill>
              </a:rPr>
              <a:t>N</a:t>
            </a:r>
            <a:endParaRPr lang="en-US" sz="2000" b="1" dirty="0">
              <a:solidFill>
                <a:prstClr val="white"/>
              </a:solidFill>
            </a:endParaRPr>
          </a:p>
        </p:txBody>
      </p:sp>
      <p:sp>
        <p:nvSpPr>
          <p:cNvPr id="71" name="Rounded Rectangle 70"/>
          <p:cNvSpPr/>
          <p:nvPr/>
        </p:nvSpPr>
        <p:spPr>
          <a:xfrm>
            <a:off x="5741576" y="1416937"/>
            <a:ext cx="915205" cy="762000"/>
          </a:xfrm>
          <a:prstGeom prst="roundRect">
            <a:avLst/>
          </a:prstGeom>
          <a:gradFill flip="none" rotWithShape="1">
            <a:gsLst>
              <a:gs pos="0">
                <a:schemeClr val="bg1"/>
              </a:gs>
              <a:gs pos="100000">
                <a:schemeClr val="bg1">
                  <a:lumMod val="50000"/>
                </a:schemeClr>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7" name="TextBox 76"/>
          <p:cNvSpPr txBox="1"/>
          <p:nvPr/>
        </p:nvSpPr>
        <p:spPr bwMode="auto">
          <a:xfrm>
            <a:off x="5438443" y="2152649"/>
            <a:ext cx="267909"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solidFill>
                  <a:schemeClr val="bg1"/>
                </a:solidFill>
                <a:latin typeface="+mj-lt"/>
              </a:rPr>
              <a:t>A</a:t>
            </a:r>
            <a:endParaRPr kumimoji="1" lang="en-US" sz="1600" b="1" baseline="-25000" dirty="0" smtClean="0">
              <a:solidFill>
                <a:schemeClr val="bg1"/>
              </a:solidFill>
              <a:latin typeface="+mj-lt"/>
            </a:endParaRPr>
          </a:p>
        </p:txBody>
      </p:sp>
      <p:sp>
        <p:nvSpPr>
          <p:cNvPr id="78" name="TextBox 77"/>
          <p:cNvSpPr txBox="1"/>
          <p:nvPr/>
        </p:nvSpPr>
        <p:spPr bwMode="auto">
          <a:xfrm>
            <a:off x="5438443" y="1057886"/>
            <a:ext cx="267909"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solidFill>
                  <a:schemeClr val="bg1"/>
                </a:solidFill>
                <a:latin typeface="+mj-lt"/>
              </a:rPr>
              <a:t>B</a:t>
            </a:r>
            <a:endParaRPr kumimoji="1" lang="en-US" sz="1600" b="1" baseline="-25000" dirty="0" smtClean="0">
              <a:solidFill>
                <a:schemeClr val="bg1"/>
              </a:solidFill>
              <a:latin typeface="+mj-lt"/>
            </a:endParaRPr>
          </a:p>
        </p:txBody>
      </p:sp>
      <p:sp>
        <p:nvSpPr>
          <p:cNvPr id="79" name="TextBox 78"/>
          <p:cNvSpPr txBox="1"/>
          <p:nvPr/>
        </p:nvSpPr>
        <p:spPr bwMode="auto">
          <a:xfrm>
            <a:off x="6743579" y="1057886"/>
            <a:ext cx="267909"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solidFill>
                  <a:schemeClr val="bg1"/>
                </a:solidFill>
                <a:latin typeface="+mj-lt"/>
              </a:rPr>
              <a:t>C</a:t>
            </a:r>
            <a:endParaRPr kumimoji="1" lang="en-US" sz="1600" b="1" baseline="-25000" dirty="0" smtClean="0">
              <a:solidFill>
                <a:schemeClr val="bg1"/>
              </a:solidFill>
              <a:latin typeface="+mj-lt"/>
            </a:endParaRPr>
          </a:p>
        </p:txBody>
      </p:sp>
      <p:sp>
        <p:nvSpPr>
          <p:cNvPr id="80" name="TextBox 79"/>
          <p:cNvSpPr txBox="1"/>
          <p:nvPr/>
        </p:nvSpPr>
        <p:spPr bwMode="auto">
          <a:xfrm>
            <a:off x="6743579" y="2118895"/>
            <a:ext cx="267909"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solidFill>
                  <a:schemeClr val="bg1"/>
                </a:solidFill>
                <a:latin typeface="+mj-lt"/>
              </a:rPr>
              <a:t>D</a:t>
            </a:r>
            <a:endParaRPr kumimoji="1" lang="en-US" sz="1600" b="1" baseline="-25000" dirty="0" smtClean="0">
              <a:solidFill>
                <a:schemeClr val="bg1"/>
              </a:solidFill>
              <a:latin typeface="+mj-lt"/>
            </a:endParaRPr>
          </a:p>
        </p:txBody>
      </p:sp>
      <p:sp>
        <p:nvSpPr>
          <p:cNvPr id="81" name="TextBox 80"/>
          <p:cNvSpPr txBox="1"/>
          <p:nvPr/>
        </p:nvSpPr>
        <p:spPr bwMode="auto">
          <a:xfrm>
            <a:off x="5603782" y="3333749"/>
            <a:ext cx="391158"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a:solidFill>
                  <a:schemeClr val="bg1"/>
                </a:solidFill>
                <a:latin typeface="+mj-lt"/>
              </a:rPr>
              <a:t>B</a:t>
            </a:r>
            <a:r>
              <a:rPr kumimoji="1" lang="en-US" sz="1600" b="1" baseline="-25000" dirty="0" smtClean="0">
                <a:solidFill>
                  <a:schemeClr val="bg1"/>
                </a:solidFill>
                <a:latin typeface="+mj-lt"/>
              </a:rPr>
              <a:t>1</a:t>
            </a:r>
          </a:p>
        </p:txBody>
      </p:sp>
      <p:sp>
        <p:nvSpPr>
          <p:cNvPr id="82" name="TextBox 81"/>
          <p:cNvSpPr txBox="1"/>
          <p:nvPr/>
        </p:nvSpPr>
        <p:spPr bwMode="auto">
          <a:xfrm>
            <a:off x="6439766" y="3333749"/>
            <a:ext cx="391158"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solidFill>
                  <a:schemeClr val="bg1"/>
                </a:solidFill>
                <a:latin typeface="+mj-lt"/>
              </a:rPr>
              <a:t>B</a:t>
            </a:r>
            <a:r>
              <a:rPr kumimoji="1" lang="en-US" sz="1600" b="1" baseline="-25000" dirty="0" smtClean="0">
                <a:solidFill>
                  <a:schemeClr val="bg1"/>
                </a:solidFill>
                <a:latin typeface="+mj-lt"/>
              </a:rPr>
              <a:t>2</a:t>
            </a:r>
          </a:p>
        </p:txBody>
      </p:sp>
      <p:sp>
        <p:nvSpPr>
          <p:cNvPr id="93" name="Rectangle 92"/>
          <p:cNvSpPr/>
          <p:nvPr/>
        </p:nvSpPr>
        <p:spPr>
          <a:xfrm>
            <a:off x="454115" y="2454358"/>
            <a:ext cx="4591051" cy="784830"/>
          </a:xfrm>
          <a:prstGeom prst="rect">
            <a:avLst/>
          </a:prstGeom>
          <a:noFill/>
          <a:ln>
            <a:noFill/>
          </a:ln>
        </p:spPr>
        <p:style>
          <a:lnRef idx="3">
            <a:schemeClr val="lt1"/>
          </a:lnRef>
          <a:fillRef idx="1">
            <a:schemeClr val="accent5"/>
          </a:fillRef>
          <a:effectRef idx="1">
            <a:schemeClr val="accent5"/>
          </a:effectRef>
          <a:fontRef idx="minor">
            <a:schemeClr val="lt1"/>
          </a:fontRef>
        </p:style>
        <p:txBody>
          <a:bodyPr wrap="square">
            <a:spAutoFit/>
          </a:bodyPr>
          <a:lstStyle/>
          <a:p>
            <a:pPr>
              <a:lnSpc>
                <a:spcPts val="1800"/>
              </a:lnSpc>
            </a:pPr>
            <a:r>
              <a:rPr lang="en-US" kern="0" dirty="0" smtClean="0">
                <a:solidFill>
                  <a:schemeClr val="bg1"/>
                </a:solidFill>
                <a:effectLst>
                  <a:outerShdw blurRad="38100" dist="38100" dir="2700000" algn="tl">
                    <a:srgbClr val="000000">
                      <a:alpha val="43137"/>
                    </a:srgbClr>
                  </a:outerShdw>
                </a:effectLst>
                <a:latin typeface="Tw Cen MT" panose="020B0602020104020603" pitchFamily="34" charset="0"/>
              </a:rPr>
              <a:t>The components such as armature coil,  strong magnet, brushes are the same which are used for AC generators.</a:t>
            </a:r>
            <a:endParaRPr lang="en-US"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94" name="Rectangle 93"/>
          <p:cNvSpPr/>
          <p:nvPr/>
        </p:nvSpPr>
        <p:spPr>
          <a:xfrm>
            <a:off x="454115" y="3333750"/>
            <a:ext cx="4591051" cy="553998"/>
          </a:xfrm>
          <a:prstGeom prst="rect">
            <a:avLst/>
          </a:prstGeom>
          <a:noFill/>
          <a:ln>
            <a:noFill/>
          </a:ln>
        </p:spPr>
        <p:style>
          <a:lnRef idx="3">
            <a:schemeClr val="lt1"/>
          </a:lnRef>
          <a:fillRef idx="1">
            <a:schemeClr val="accent5"/>
          </a:fillRef>
          <a:effectRef idx="1">
            <a:schemeClr val="accent5"/>
          </a:effectRef>
          <a:fontRef idx="minor">
            <a:schemeClr val="lt1"/>
          </a:fontRef>
        </p:style>
        <p:txBody>
          <a:bodyPr wrap="square">
            <a:spAutoFit/>
          </a:bodyPr>
          <a:lstStyle/>
          <a:p>
            <a:pPr>
              <a:lnSpc>
                <a:spcPts val="1800"/>
              </a:lnSpc>
            </a:pPr>
            <a:r>
              <a:rPr lang="en-US" kern="0" dirty="0" smtClean="0">
                <a:solidFill>
                  <a:schemeClr val="bg1"/>
                </a:solidFill>
                <a:effectLst>
                  <a:outerShdw blurRad="38100" dist="38100" dir="2700000" algn="tl">
                    <a:srgbClr val="000000">
                      <a:alpha val="43137"/>
                    </a:srgbClr>
                  </a:outerShdw>
                </a:effectLst>
                <a:latin typeface="Tw Cen MT" panose="020B0602020104020603" pitchFamily="34" charset="0"/>
              </a:rPr>
              <a:t>Split rings or </a:t>
            </a:r>
            <a:r>
              <a:rPr lang="en-US" kern="0" dirty="0" err="1" smtClean="0">
                <a:solidFill>
                  <a:schemeClr val="bg1"/>
                </a:solidFill>
                <a:effectLst>
                  <a:outerShdw blurRad="38100" dist="38100" dir="2700000" algn="tl">
                    <a:srgbClr val="000000">
                      <a:alpha val="43137"/>
                    </a:srgbClr>
                  </a:outerShdw>
                </a:effectLst>
                <a:latin typeface="Tw Cen MT" panose="020B0602020104020603" pitchFamily="34" charset="0"/>
              </a:rPr>
              <a:t>commutator</a:t>
            </a:r>
            <a:r>
              <a:rPr lang="en-US" kern="0" dirty="0" smtClean="0">
                <a:solidFill>
                  <a:schemeClr val="bg1"/>
                </a:solidFill>
                <a:effectLst>
                  <a:outerShdw blurRad="38100" dist="38100" dir="2700000" algn="tl">
                    <a:srgbClr val="000000">
                      <a:alpha val="43137"/>
                    </a:srgbClr>
                  </a:outerShdw>
                </a:effectLst>
                <a:latin typeface="Tw Cen MT" panose="020B0602020104020603" pitchFamily="34" charset="0"/>
              </a:rPr>
              <a:t> is the same as used in electric motor.</a:t>
            </a:r>
            <a:endParaRPr lang="en-US"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95" name="Rectangle 94"/>
          <p:cNvSpPr/>
          <p:nvPr/>
        </p:nvSpPr>
        <p:spPr>
          <a:xfrm>
            <a:off x="454115" y="4019550"/>
            <a:ext cx="4591051" cy="553998"/>
          </a:xfrm>
          <a:prstGeom prst="rect">
            <a:avLst/>
          </a:prstGeom>
          <a:noFill/>
          <a:ln>
            <a:noFill/>
          </a:ln>
        </p:spPr>
        <p:style>
          <a:lnRef idx="3">
            <a:schemeClr val="lt1"/>
          </a:lnRef>
          <a:fillRef idx="1">
            <a:schemeClr val="accent5"/>
          </a:fillRef>
          <a:effectRef idx="1">
            <a:schemeClr val="accent5"/>
          </a:effectRef>
          <a:fontRef idx="minor">
            <a:schemeClr val="lt1"/>
          </a:fontRef>
        </p:style>
        <p:txBody>
          <a:bodyPr wrap="square">
            <a:spAutoFit/>
          </a:bodyPr>
          <a:lstStyle/>
          <a:p>
            <a:pPr>
              <a:lnSpc>
                <a:spcPts val="1800"/>
              </a:lnSpc>
            </a:pPr>
            <a:r>
              <a:rPr lang="en-US" kern="0" dirty="0" smtClean="0">
                <a:solidFill>
                  <a:schemeClr val="bg1"/>
                </a:solidFill>
                <a:effectLst>
                  <a:outerShdw blurRad="38100" dist="38100" dir="2700000" algn="tl">
                    <a:srgbClr val="000000">
                      <a:alpha val="43137"/>
                    </a:srgbClr>
                  </a:outerShdw>
                </a:effectLst>
                <a:latin typeface="Tw Cen MT" panose="020B0602020104020603" pitchFamily="34" charset="0"/>
              </a:rPr>
              <a:t>Bulb: The output is shown by the glowing bulb connected across the carbon brushes.</a:t>
            </a:r>
            <a:endParaRPr lang="en-US"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96" name="TextBox 95"/>
          <p:cNvSpPr txBox="1"/>
          <p:nvPr/>
        </p:nvSpPr>
        <p:spPr bwMode="auto">
          <a:xfrm>
            <a:off x="8023223" y="1882409"/>
            <a:ext cx="844550" cy="307777"/>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400" b="1" dirty="0" smtClean="0">
                <a:solidFill>
                  <a:schemeClr val="bg1"/>
                </a:solidFill>
                <a:latin typeface="+mj-lt"/>
              </a:rPr>
              <a:t>Iron core</a:t>
            </a:r>
            <a:endParaRPr kumimoji="1" lang="en-US" sz="1400" b="1" baseline="-25000" dirty="0" smtClean="0">
              <a:solidFill>
                <a:schemeClr val="bg1"/>
              </a:solidFill>
              <a:latin typeface="+mj-lt"/>
            </a:endParaRPr>
          </a:p>
        </p:txBody>
      </p:sp>
      <p:cxnSp>
        <p:nvCxnSpPr>
          <p:cNvPr id="97" name="Straight Arrow Connector 96"/>
          <p:cNvCxnSpPr/>
          <p:nvPr/>
        </p:nvCxnSpPr>
        <p:spPr>
          <a:xfrm flipH="1">
            <a:off x="6351689" y="2035392"/>
            <a:ext cx="1645920" cy="0"/>
          </a:xfrm>
          <a:prstGeom prst="straightConnector1">
            <a:avLst/>
          </a:prstGeom>
          <a:ln w="19050">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98" name="Straight Arrow Connector 97"/>
          <p:cNvCxnSpPr/>
          <p:nvPr/>
        </p:nvCxnSpPr>
        <p:spPr>
          <a:xfrm flipH="1">
            <a:off x="6553200" y="2619063"/>
            <a:ext cx="847670" cy="0"/>
          </a:xfrm>
          <a:prstGeom prst="straightConnector1">
            <a:avLst/>
          </a:prstGeom>
          <a:ln w="19050">
            <a:solidFill>
              <a:schemeClr val="bg1"/>
            </a:solidFill>
            <a:tailEnd type="arrow"/>
          </a:ln>
        </p:spPr>
        <p:style>
          <a:lnRef idx="3">
            <a:schemeClr val="dk1"/>
          </a:lnRef>
          <a:fillRef idx="0">
            <a:schemeClr val="dk1"/>
          </a:fillRef>
          <a:effectRef idx="2">
            <a:schemeClr val="dk1"/>
          </a:effectRef>
          <a:fontRef idx="minor">
            <a:schemeClr val="tx1"/>
          </a:fontRef>
        </p:style>
      </p:cxnSp>
      <p:sp>
        <p:nvSpPr>
          <p:cNvPr id="99" name="TextBox 98"/>
          <p:cNvSpPr txBox="1"/>
          <p:nvPr/>
        </p:nvSpPr>
        <p:spPr bwMode="auto">
          <a:xfrm>
            <a:off x="7357310" y="2386665"/>
            <a:ext cx="967540" cy="523220"/>
          </a:xfrm>
          <a:prstGeom prst="rect">
            <a:avLst/>
          </a:prstGeom>
          <a:noFill/>
          <a:ln w="9525">
            <a:noFill/>
            <a:miter lim="800000"/>
            <a:headEnd/>
            <a:tailEnd/>
          </a:ln>
          <a:effectLst/>
        </p:spPr>
        <p:txBody>
          <a:bodyPr wrap="square" rtlCol="0" anchor="ctr">
            <a:spAutoFit/>
          </a:bodyPr>
          <a:lstStyle/>
          <a:p>
            <a:pPr algn="ctr">
              <a:spcBef>
                <a:spcPct val="50000"/>
              </a:spcBef>
            </a:pPr>
            <a:r>
              <a:rPr kumimoji="1" lang="en-US" sz="1400" b="1" dirty="0">
                <a:solidFill>
                  <a:schemeClr val="bg1"/>
                </a:solidFill>
                <a:latin typeface="+mj-lt"/>
              </a:rPr>
              <a:t>Armature coil</a:t>
            </a:r>
          </a:p>
        </p:txBody>
      </p:sp>
      <p:cxnSp>
        <p:nvCxnSpPr>
          <p:cNvPr id="100" name="Straight Arrow Connector 99"/>
          <p:cNvCxnSpPr/>
          <p:nvPr/>
        </p:nvCxnSpPr>
        <p:spPr>
          <a:xfrm flipH="1">
            <a:off x="6356031" y="3781819"/>
            <a:ext cx="1280160" cy="0"/>
          </a:xfrm>
          <a:prstGeom prst="straightConnector1">
            <a:avLst/>
          </a:prstGeom>
          <a:ln w="19050">
            <a:solidFill>
              <a:schemeClr val="bg1"/>
            </a:solidFill>
            <a:tailEnd type="arrow"/>
          </a:ln>
        </p:spPr>
        <p:style>
          <a:lnRef idx="3">
            <a:schemeClr val="dk1"/>
          </a:lnRef>
          <a:fillRef idx="0">
            <a:schemeClr val="dk1"/>
          </a:fillRef>
          <a:effectRef idx="2">
            <a:schemeClr val="dk1"/>
          </a:effectRef>
          <a:fontRef idx="minor">
            <a:schemeClr val="tx1"/>
          </a:fontRef>
        </p:style>
      </p:cxnSp>
      <p:sp>
        <p:nvSpPr>
          <p:cNvPr id="101" name="TextBox 100"/>
          <p:cNvSpPr txBox="1"/>
          <p:nvPr/>
        </p:nvSpPr>
        <p:spPr bwMode="auto">
          <a:xfrm>
            <a:off x="7665720" y="3635573"/>
            <a:ext cx="522511" cy="307777"/>
          </a:xfrm>
          <a:prstGeom prst="rect">
            <a:avLst/>
          </a:prstGeom>
          <a:noFill/>
          <a:ln w="9525">
            <a:noFill/>
            <a:miter lim="800000"/>
            <a:headEnd/>
            <a:tailEnd/>
          </a:ln>
          <a:effectLst/>
        </p:spPr>
        <p:txBody>
          <a:bodyPr wrap="square" rtlCol="0" anchor="ctr">
            <a:spAutoFit/>
          </a:bodyPr>
          <a:lstStyle/>
          <a:p>
            <a:pPr algn="ctr">
              <a:spcBef>
                <a:spcPct val="50000"/>
              </a:spcBef>
            </a:pPr>
            <a:r>
              <a:rPr kumimoji="1" lang="en-US" sz="1400" b="1" dirty="0">
                <a:solidFill>
                  <a:schemeClr val="bg1"/>
                </a:solidFill>
                <a:latin typeface="+mj-lt"/>
              </a:rPr>
              <a:t>Axle</a:t>
            </a:r>
          </a:p>
        </p:txBody>
      </p:sp>
      <p:sp>
        <p:nvSpPr>
          <p:cNvPr id="102" name="TextBox 101"/>
          <p:cNvSpPr txBox="1"/>
          <p:nvPr/>
        </p:nvSpPr>
        <p:spPr bwMode="auto">
          <a:xfrm>
            <a:off x="6851650" y="2876550"/>
            <a:ext cx="844550" cy="307777"/>
          </a:xfrm>
          <a:prstGeom prst="rect">
            <a:avLst/>
          </a:prstGeom>
          <a:noFill/>
          <a:ln w="9525">
            <a:noFill/>
            <a:miter lim="800000"/>
            <a:headEnd/>
            <a:tailEnd/>
          </a:ln>
          <a:effectLst/>
        </p:spPr>
        <p:txBody>
          <a:bodyPr wrap="square" rtlCol="0" anchor="ctr">
            <a:spAutoFit/>
          </a:bodyPr>
          <a:lstStyle/>
          <a:p>
            <a:pPr algn="ctr">
              <a:spcBef>
                <a:spcPct val="50000"/>
              </a:spcBef>
            </a:pPr>
            <a:r>
              <a:rPr kumimoji="1" lang="en-US" sz="1400" b="1" dirty="0">
                <a:solidFill>
                  <a:schemeClr val="bg1"/>
                </a:solidFill>
                <a:effectLst>
                  <a:outerShdw blurRad="38100" dist="38100" dir="2700000" algn="tl">
                    <a:srgbClr val="000000">
                      <a:alpha val="43137"/>
                    </a:srgbClr>
                  </a:outerShdw>
                </a:effectLst>
                <a:latin typeface="+mj-lt"/>
              </a:rPr>
              <a:t>Split ring</a:t>
            </a:r>
          </a:p>
        </p:txBody>
      </p:sp>
      <p:grpSp>
        <p:nvGrpSpPr>
          <p:cNvPr id="103" name="Group 102"/>
          <p:cNvGrpSpPr/>
          <p:nvPr/>
        </p:nvGrpSpPr>
        <p:grpSpPr>
          <a:xfrm>
            <a:off x="6456194" y="3014393"/>
            <a:ext cx="478006" cy="316182"/>
            <a:chOff x="7167515" y="3040933"/>
            <a:chExt cx="478006" cy="478006"/>
          </a:xfrm>
        </p:grpSpPr>
        <p:cxnSp>
          <p:nvCxnSpPr>
            <p:cNvPr id="104" name="Straight Arrow Connector 103"/>
            <p:cNvCxnSpPr/>
            <p:nvPr/>
          </p:nvCxnSpPr>
          <p:spPr>
            <a:xfrm>
              <a:off x="7184182" y="3040933"/>
              <a:ext cx="0" cy="478006"/>
            </a:xfrm>
            <a:prstGeom prst="straightConnector1">
              <a:avLst/>
            </a:prstGeom>
            <a:ln w="19050">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105" name="Straight Arrow Connector 104"/>
            <p:cNvCxnSpPr/>
            <p:nvPr/>
          </p:nvCxnSpPr>
          <p:spPr>
            <a:xfrm rot="16200000">
              <a:off x="7406518" y="2820977"/>
              <a:ext cx="0" cy="478006"/>
            </a:xfrm>
            <a:prstGeom prst="straightConnector1">
              <a:avLst/>
            </a:prstGeom>
            <a:ln w="19050">
              <a:solidFill>
                <a:schemeClr val="bg1"/>
              </a:solidFill>
              <a:headEnd type="none" w="med" len="med"/>
              <a:tailEnd type="none" w="med" len="med"/>
            </a:ln>
          </p:spPr>
          <p:style>
            <a:lnRef idx="3">
              <a:schemeClr val="dk1"/>
            </a:lnRef>
            <a:fillRef idx="0">
              <a:schemeClr val="dk1"/>
            </a:fillRef>
            <a:effectRef idx="2">
              <a:schemeClr val="dk1"/>
            </a:effectRef>
            <a:fontRef idx="minor">
              <a:schemeClr val="tx1"/>
            </a:fontRef>
          </p:style>
        </p:cxnSp>
      </p:grpSp>
      <p:sp>
        <p:nvSpPr>
          <p:cNvPr id="115" name="Pie 58"/>
          <p:cNvSpPr/>
          <p:nvPr/>
        </p:nvSpPr>
        <p:spPr>
          <a:xfrm>
            <a:off x="6233557" y="3325370"/>
            <a:ext cx="318056" cy="86202"/>
          </a:xfrm>
          <a:custGeom>
            <a:avLst/>
            <a:gdLst>
              <a:gd name="connsiteX0" fmla="*/ 636112 w 636112"/>
              <a:gd name="connsiteY0" fmla="*/ 86202 h 172403"/>
              <a:gd name="connsiteX1" fmla="*/ 318056 w 636112"/>
              <a:gd name="connsiteY1" fmla="*/ 172404 h 172403"/>
              <a:gd name="connsiteX2" fmla="*/ 0 w 636112"/>
              <a:gd name="connsiteY2" fmla="*/ 86202 h 172403"/>
              <a:gd name="connsiteX3" fmla="*/ 318056 w 636112"/>
              <a:gd name="connsiteY3" fmla="*/ 86202 h 172403"/>
              <a:gd name="connsiteX4" fmla="*/ 636112 w 636112"/>
              <a:gd name="connsiteY4" fmla="*/ 86202 h 172403"/>
              <a:gd name="connsiteX0" fmla="*/ 636112 w 636112"/>
              <a:gd name="connsiteY0" fmla="*/ 0 h 86202"/>
              <a:gd name="connsiteX1" fmla="*/ 318056 w 636112"/>
              <a:gd name="connsiteY1" fmla="*/ 86202 h 86202"/>
              <a:gd name="connsiteX2" fmla="*/ 0 w 636112"/>
              <a:gd name="connsiteY2" fmla="*/ 0 h 86202"/>
              <a:gd name="connsiteX3" fmla="*/ 636112 w 636112"/>
              <a:gd name="connsiteY3" fmla="*/ 0 h 86202"/>
              <a:gd name="connsiteX0" fmla="*/ 573217 w 573217"/>
              <a:gd name="connsiteY0" fmla="*/ 0 h 91440"/>
              <a:gd name="connsiteX1" fmla="*/ 255161 w 573217"/>
              <a:gd name="connsiteY1" fmla="*/ 86202 h 91440"/>
              <a:gd name="connsiteX2" fmla="*/ 28545 w 573217"/>
              <a:gd name="connsiteY2" fmla="*/ 91440 h 91440"/>
              <a:gd name="connsiteX0" fmla="*/ 318056 w 318056"/>
              <a:gd name="connsiteY0" fmla="*/ 0 h 86202"/>
              <a:gd name="connsiteX1" fmla="*/ 0 w 318056"/>
              <a:gd name="connsiteY1" fmla="*/ 86202 h 86202"/>
            </a:gdLst>
            <a:ahLst/>
            <a:cxnLst>
              <a:cxn ang="0">
                <a:pos x="connsiteX0" y="connsiteY0"/>
              </a:cxn>
              <a:cxn ang="0">
                <a:pos x="connsiteX1" y="connsiteY1"/>
              </a:cxn>
            </a:cxnLst>
            <a:rect l="l" t="t" r="r" b="b"/>
            <a:pathLst>
              <a:path w="318056" h="86202">
                <a:moveTo>
                  <a:pt x="318056" y="0"/>
                </a:moveTo>
                <a:cubicBezTo>
                  <a:pt x="318056" y="47608"/>
                  <a:pt x="175657" y="86202"/>
                  <a:pt x="0" y="86202"/>
                </a:cubicBezTo>
              </a:path>
            </a:pathLst>
          </a:custGeom>
          <a:noFill/>
          <a:ln w="7620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Pie 58"/>
          <p:cNvSpPr/>
          <p:nvPr/>
        </p:nvSpPr>
        <p:spPr>
          <a:xfrm flipH="1">
            <a:off x="5838263" y="3325370"/>
            <a:ext cx="318056" cy="86202"/>
          </a:xfrm>
          <a:custGeom>
            <a:avLst/>
            <a:gdLst>
              <a:gd name="connsiteX0" fmla="*/ 636112 w 636112"/>
              <a:gd name="connsiteY0" fmla="*/ 86202 h 172403"/>
              <a:gd name="connsiteX1" fmla="*/ 318056 w 636112"/>
              <a:gd name="connsiteY1" fmla="*/ 172404 h 172403"/>
              <a:gd name="connsiteX2" fmla="*/ 0 w 636112"/>
              <a:gd name="connsiteY2" fmla="*/ 86202 h 172403"/>
              <a:gd name="connsiteX3" fmla="*/ 318056 w 636112"/>
              <a:gd name="connsiteY3" fmla="*/ 86202 h 172403"/>
              <a:gd name="connsiteX4" fmla="*/ 636112 w 636112"/>
              <a:gd name="connsiteY4" fmla="*/ 86202 h 172403"/>
              <a:gd name="connsiteX0" fmla="*/ 636112 w 636112"/>
              <a:gd name="connsiteY0" fmla="*/ 0 h 86202"/>
              <a:gd name="connsiteX1" fmla="*/ 318056 w 636112"/>
              <a:gd name="connsiteY1" fmla="*/ 86202 h 86202"/>
              <a:gd name="connsiteX2" fmla="*/ 0 w 636112"/>
              <a:gd name="connsiteY2" fmla="*/ 0 h 86202"/>
              <a:gd name="connsiteX3" fmla="*/ 636112 w 636112"/>
              <a:gd name="connsiteY3" fmla="*/ 0 h 86202"/>
              <a:gd name="connsiteX0" fmla="*/ 573217 w 573217"/>
              <a:gd name="connsiteY0" fmla="*/ 0 h 91440"/>
              <a:gd name="connsiteX1" fmla="*/ 255161 w 573217"/>
              <a:gd name="connsiteY1" fmla="*/ 86202 h 91440"/>
              <a:gd name="connsiteX2" fmla="*/ 28545 w 573217"/>
              <a:gd name="connsiteY2" fmla="*/ 91440 h 91440"/>
              <a:gd name="connsiteX0" fmla="*/ 318056 w 318056"/>
              <a:gd name="connsiteY0" fmla="*/ 0 h 86202"/>
              <a:gd name="connsiteX1" fmla="*/ 0 w 318056"/>
              <a:gd name="connsiteY1" fmla="*/ 86202 h 86202"/>
            </a:gdLst>
            <a:ahLst/>
            <a:cxnLst>
              <a:cxn ang="0">
                <a:pos x="connsiteX0" y="connsiteY0"/>
              </a:cxn>
              <a:cxn ang="0">
                <a:pos x="connsiteX1" y="connsiteY1"/>
              </a:cxn>
            </a:cxnLst>
            <a:rect l="l" t="t" r="r" b="b"/>
            <a:pathLst>
              <a:path w="318056" h="86202">
                <a:moveTo>
                  <a:pt x="318056" y="0"/>
                </a:moveTo>
                <a:cubicBezTo>
                  <a:pt x="318056" y="47608"/>
                  <a:pt x="175657" y="86202"/>
                  <a:pt x="0" y="86202"/>
                </a:cubicBezTo>
              </a:path>
            </a:pathLst>
          </a:custGeom>
          <a:noFill/>
          <a:ln w="7620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p:cNvSpPr/>
          <p:nvPr/>
        </p:nvSpPr>
        <p:spPr>
          <a:xfrm>
            <a:off x="5799361" y="3298030"/>
            <a:ext cx="98699" cy="72359"/>
          </a:xfrm>
          <a:prstGeom prst="rect">
            <a:avLst/>
          </a:prstGeom>
          <a:solidFill>
            <a:srgbClr val="99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3" name="Rectangle 82"/>
          <p:cNvSpPr/>
          <p:nvPr/>
        </p:nvSpPr>
        <p:spPr>
          <a:xfrm>
            <a:off x="6509585" y="3298030"/>
            <a:ext cx="91238" cy="72359"/>
          </a:xfrm>
          <a:prstGeom prst="rect">
            <a:avLst/>
          </a:prstGeom>
          <a:solidFill>
            <a:srgbClr val="99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118" name="Group 117"/>
          <p:cNvGrpSpPr/>
          <p:nvPr/>
        </p:nvGrpSpPr>
        <p:grpSpPr>
          <a:xfrm>
            <a:off x="5378891" y="3315611"/>
            <a:ext cx="2093472" cy="1354179"/>
            <a:chOff x="5378891" y="3315611"/>
            <a:chExt cx="2093472" cy="1354179"/>
          </a:xfrm>
        </p:grpSpPr>
        <p:grpSp>
          <p:nvGrpSpPr>
            <p:cNvPr id="109" name="Group 108"/>
            <p:cNvGrpSpPr/>
            <p:nvPr/>
          </p:nvGrpSpPr>
          <p:grpSpPr>
            <a:xfrm>
              <a:off x="5378891" y="3315611"/>
              <a:ext cx="2093472" cy="1256392"/>
              <a:chOff x="5378891" y="3315611"/>
              <a:chExt cx="2093472" cy="1256392"/>
            </a:xfrm>
          </p:grpSpPr>
          <p:cxnSp>
            <p:nvCxnSpPr>
              <p:cNvPr id="62" name="Straight Connector 61"/>
              <p:cNvCxnSpPr/>
              <p:nvPr/>
            </p:nvCxnSpPr>
            <p:spPr>
              <a:xfrm>
                <a:off x="6561449" y="3338510"/>
                <a:ext cx="907243" cy="0"/>
              </a:xfrm>
              <a:prstGeom prst="line">
                <a:avLst/>
              </a:prstGeom>
              <a:ln w="38100">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7459166" y="3330906"/>
                <a:ext cx="0" cy="1231569"/>
              </a:xfrm>
              <a:prstGeom prst="line">
                <a:avLst/>
              </a:prstGeom>
              <a:ln w="38100">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6466523" y="4562475"/>
                <a:ext cx="1005840" cy="0"/>
              </a:xfrm>
              <a:prstGeom prst="line">
                <a:avLst/>
              </a:prstGeom>
              <a:ln w="38100">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0800000">
                <a:off x="5384166" y="4562475"/>
                <a:ext cx="1005840" cy="0"/>
              </a:xfrm>
              <a:prstGeom prst="line">
                <a:avLst/>
              </a:prstGeom>
              <a:ln w="38100">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5395098" y="3330908"/>
                <a:ext cx="0" cy="1241095"/>
              </a:xfrm>
              <a:prstGeom prst="line">
                <a:avLst/>
              </a:prstGeom>
              <a:ln w="38100">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6" idx="1"/>
              </p:cNvCxnSpPr>
              <p:nvPr/>
            </p:nvCxnSpPr>
            <p:spPr>
              <a:xfrm flipH="1" flipV="1">
                <a:off x="5378891" y="3315611"/>
                <a:ext cx="445545" cy="0"/>
              </a:xfrm>
              <a:prstGeom prst="line">
                <a:avLst/>
              </a:prstGeom>
              <a:ln w="38100">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grpSp>
        <p:pic>
          <p:nvPicPr>
            <p:cNvPr id="117" name="Picture 2" descr="D:\d drive\MJ WORK\Pooja mam (physics)\Rahul sir\Ch-4_ELECTRIC SPARK (NEW)\Raw file\glow blub.png"/>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241326" y="4121150"/>
              <a:ext cx="333730" cy="54864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69" name="Rectangle 68"/>
          <p:cNvSpPr/>
          <p:nvPr/>
        </p:nvSpPr>
        <p:spPr>
          <a:xfrm>
            <a:off x="5326539" y="765367"/>
            <a:ext cx="2075568" cy="400110"/>
          </a:xfrm>
          <a:prstGeom prst="rect">
            <a:avLst/>
          </a:prstGeom>
        </p:spPr>
        <p:txBody>
          <a:bodyPr wrap="none">
            <a:spAutoFit/>
          </a:bodyPr>
          <a:lstStyle/>
          <a:p>
            <a:pPr algn="ctr">
              <a:spcBef>
                <a:spcPct val="50000"/>
              </a:spcBef>
            </a:pPr>
            <a:r>
              <a:rPr kumimoji="1" lang="en-US" b="1" dirty="0" smtClean="0">
                <a:solidFill>
                  <a:srgbClr val="FFFF00"/>
                </a:solidFill>
              </a:rPr>
              <a:t>- </a:t>
            </a:r>
            <a:r>
              <a:rPr kumimoji="1" lang="en-US" sz="2000" b="1" dirty="0" smtClean="0">
                <a:solidFill>
                  <a:srgbClr val="FFFF00"/>
                </a:solidFill>
                <a:effectLst>
                  <a:outerShdw blurRad="38100" dist="38100" dir="2700000" algn="tl">
                    <a:srgbClr val="000000">
                      <a:alpha val="43137"/>
                    </a:srgbClr>
                  </a:outerShdw>
                </a:effectLst>
                <a:latin typeface="Tw Cen MT" panose="020B0602020104020603" pitchFamily="34" charset="0"/>
              </a:rPr>
              <a:t>CONSTRUCTION</a:t>
            </a:r>
            <a:endParaRPr kumimoji="1" lang="en-US" sz="2000" b="1" dirty="0">
              <a:solidFill>
                <a:srgbClr val="FFFF00"/>
              </a:solidFill>
              <a:effectLst>
                <a:outerShdw blurRad="38100" dist="38100" dir="2700000" algn="tl">
                  <a:srgbClr val="000000">
                    <a:alpha val="43137"/>
                  </a:srgbClr>
                </a:outerShdw>
              </a:effectLst>
              <a:latin typeface="Tw Cen MT" panose="020B0602020104020603" pitchFamily="34" charset="0"/>
            </a:endParaRPr>
          </a:p>
        </p:txBody>
      </p:sp>
      <p:sp>
        <p:nvSpPr>
          <p:cNvPr id="70" name="Rectangle 69"/>
          <p:cNvSpPr/>
          <p:nvPr/>
        </p:nvSpPr>
        <p:spPr>
          <a:xfrm>
            <a:off x="3122726" y="133350"/>
            <a:ext cx="2898549" cy="584775"/>
          </a:xfrm>
          <a:prstGeom prst="rect">
            <a:avLst/>
          </a:prstGeom>
        </p:spPr>
        <p:txBody>
          <a:bodyPr wrap="none">
            <a:spAutoFit/>
          </a:bodyPr>
          <a:lstStyle/>
          <a:p>
            <a:pPr lvl="0" algn="ctr">
              <a:defRPr/>
            </a:pPr>
            <a:r>
              <a:rPr lang="en-US" sz="3200" kern="0" dirty="0" smtClean="0">
                <a:ln w="50800"/>
                <a:solidFill>
                  <a:schemeClr val="bg1"/>
                </a:solidFill>
                <a:effectLst>
                  <a:outerShdw blurRad="38100" dist="38100" dir="2700000" algn="tl">
                    <a:srgbClr val="000000">
                      <a:alpha val="43137"/>
                    </a:srgbClr>
                  </a:outerShdw>
                </a:effectLst>
                <a:latin typeface="Tw Cen MT" panose="020B0602020104020603" pitchFamily="34" charset="0"/>
              </a:rPr>
              <a:t>DC </a:t>
            </a:r>
            <a:r>
              <a:rPr lang="en-US" sz="3200" kern="0" dirty="0">
                <a:ln w="50800"/>
                <a:solidFill>
                  <a:schemeClr val="bg1"/>
                </a:solidFill>
                <a:effectLst>
                  <a:outerShdw blurRad="38100" dist="38100" dir="2700000" algn="tl">
                    <a:srgbClr val="000000">
                      <a:alpha val="43137"/>
                    </a:srgbClr>
                  </a:outerShdw>
                </a:effectLst>
                <a:latin typeface="Tw Cen MT" panose="020B0602020104020603" pitchFamily="34" charset="0"/>
              </a:rPr>
              <a:t>GENERATOR</a:t>
            </a:r>
          </a:p>
        </p:txBody>
      </p:sp>
    </p:spTree>
    <p:extLst>
      <p:ext uri="{BB962C8B-B14F-4D97-AF65-F5344CB8AC3E}">
        <p14:creationId xmlns:p14="http://schemas.microsoft.com/office/powerpoint/2010/main" val="77476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anim calcmode="lin" valueType="num">
                                      <p:cBhvr additive="base">
                                        <p:cTn id="13" dur="500"/>
                                        <p:tgtEl>
                                          <p:spTgt spid="69"/>
                                        </p:tgtEl>
                                        <p:attrNameLst>
                                          <p:attrName>ppt_x</p:attrName>
                                        </p:attrNameLst>
                                      </p:cBhvr>
                                      <p:tavLst>
                                        <p:tav tm="0">
                                          <p:val>
                                            <p:strVal val="#ppt_x-#ppt_w*1.125000"/>
                                          </p:val>
                                        </p:tav>
                                        <p:tav tm="100000">
                                          <p:val>
                                            <p:strVal val="#ppt_x"/>
                                          </p:val>
                                        </p:tav>
                                      </p:tavLst>
                                    </p:anim>
                                    <p:animEffect transition="in" filter="wipe(right)">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wipe(up)">
                                      <p:cBhvr>
                                        <p:cTn id="28" dur="500"/>
                                        <p:tgtEl>
                                          <p:spTgt spid="10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up)">
                                      <p:cBhvr>
                                        <p:cTn id="31" dur="500"/>
                                        <p:tgtEl>
                                          <p:spTgt spid="7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fade">
                                      <p:cBhvr>
                                        <p:cTn id="35" dur="500"/>
                                        <p:tgtEl>
                                          <p:spTgt spid="7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8"/>
                                        </p:tgtEl>
                                        <p:attrNameLst>
                                          <p:attrName>style.visibility</p:attrName>
                                        </p:attrNameLst>
                                      </p:cBhvr>
                                      <p:to>
                                        <p:strVal val="visible"/>
                                      </p:to>
                                    </p:set>
                                    <p:animEffect transition="in" filter="fade">
                                      <p:cBhvr>
                                        <p:cTn id="44" dur="500"/>
                                        <p:tgtEl>
                                          <p:spTgt spid="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grpId="0" nodeType="click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wipe(right)">
                                      <p:cBhvr>
                                        <p:cTn id="49" dur="500"/>
                                        <p:tgtEl>
                                          <p:spTgt spid="96"/>
                                        </p:tgtEl>
                                      </p:cBhvr>
                                    </p:animEffect>
                                  </p:childTnLst>
                                </p:cTn>
                              </p:par>
                              <p:par>
                                <p:cTn id="50" presetID="22" presetClass="entr" presetSubtype="2" fill="hold" nodeType="withEffect">
                                  <p:stCondLst>
                                    <p:cond delay="0"/>
                                  </p:stCondLst>
                                  <p:childTnLst>
                                    <p:set>
                                      <p:cBhvr>
                                        <p:cTn id="51" dur="1" fill="hold">
                                          <p:stCondLst>
                                            <p:cond delay="0"/>
                                          </p:stCondLst>
                                        </p:cTn>
                                        <p:tgtEl>
                                          <p:spTgt spid="97"/>
                                        </p:tgtEl>
                                        <p:attrNameLst>
                                          <p:attrName>style.visibility</p:attrName>
                                        </p:attrNameLst>
                                      </p:cBhvr>
                                      <p:to>
                                        <p:strVal val="visible"/>
                                      </p:to>
                                    </p:set>
                                    <p:animEffect transition="in" filter="wipe(right)">
                                      <p:cBhvr>
                                        <p:cTn id="52" dur="500"/>
                                        <p:tgtEl>
                                          <p:spTgt spid="9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wipe(right)">
                                      <p:cBhvr>
                                        <p:cTn id="56" dur="500"/>
                                        <p:tgtEl>
                                          <p:spTgt spid="99"/>
                                        </p:tgtEl>
                                      </p:cBhvr>
                                    </p:animEffect>
                                  </p:childTnLst>
                                </p:cTn>
                              </p:par>
                              <p:par>
                                <p:cTn id="57" presetID="22" presetClass="entr" presetSubtype="2"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wipe(right)">
                                      <p:cBhvr>
                                        <p:cTn id="59" dur="500"/>
                                        <p:tgtEl>
                                          <p:spTgt spid="9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grpId="0" nodeType="click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wipe(up)">
                                      <p:cBhvr>
                                        <p:cTn id="68" dur="500"/>
                                        <p:tgtEl>
                                          <p:spTgt spid="68"/>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wipe(up)">
                                      <p:cBhvr>
                                        <p:cTn id="71" dur="500"/>
                                        <p:tgtEl>
                                          <p:spTgt spid="55"/>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1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16"/>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5"/>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1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grpId="0" nodeType="clickEffect">
                                  <p:stCondLst>
                                    <p:cond delay="0"/>
                                  </p:stCondLst>
                                  <p:childTnLst>
                                    <p:set>
                                      <p:cBhvr>
                                        <p:cTn id="89" dur="1" fill="hold">
                                          <p:stCondLst>
                                            <p:cond delay="0"/>
                                          </p:stCondLst>
                                        </p:cTn>
                                        <p:tgtEl>
                                          <p:spTgt spid="102"/>
                                        </p:tgtEl>
                                        <p:attrNameLst>
                                          <p:attrName>style.visibility</p:attrName>
                                        </p:attrNameLst>
                                      </p:cBhvr>
                                      <p:to>
                                        <p:strVal val="visible"/>
                                      </p:to>
                                    </p:set>
                                    <p:animEffect transition="in" filter="wipe(right)">
                                      <p:cBhvr>
                                        <p:cTn id="90" dur="500"/>
                                        <p:tgtEl>
                                          <p:spTgt spid="102"/>
                                        </p:tgtEl>
                                      </p:cBhvr>
                                    </p:animEffect>
                                  </p:childTnLst>
                                </p:cTn>
                              </p:par>
                              <p:par>
                                <p:cTn id="91" presetID="22" presetClass="entr" presetSubtype="1" fill="hold" nodeType="with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wipe(up)">
                                      <p:cBhvr>
                                        <p:cTn id="93" dur="500"/>
                                        <p:tgtEl>
                                          <p:spTgt spid="103"/>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fade">
                                      <p:cBhvr>
                                        <p:cTn id="102" dur="500"/>
                                        <p:tgtEl>
                                          <p:spTgt spid="8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fade">
                                      <p:cBhvr>
                                        <p:cTn id="105" dur="500"/>
                                        <p:tgtEl>
                                          <p:spTgt spid="7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1"/>
                                        </p:tgtEl>
                                        <p:attrNameLst>
                                          <p:attrName>style.visibility</p:attrName>
                                        </p:attrNameLst>
                                      </p:cBhvr>
                                      <p:to>
                                        <p:strVal val="visible"/>
                                      </p:to>
                                    </p:set>
                                    <p:animEffect transition="in" filter="fade">
                                      <p:cBhvr>
                                        <p:cTn id="108" dur="500"/>
                                        <p:tgtEl>
                                          <p:spTgt spid="8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fade">
                                      <p:cBhvr>
                                        <p:cTn id="111" dur="500"/>
                                        <p:tgtEl>
                                          <p:spTgt spid="82"/>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9"/>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118"/>
                                        </p:tgtEl>
                                        <p:attrNameLst>
                                          <p:attrName>style.visibility</p:attrName>
                                        </p:attrNameLst>
                                      </p:cBhvr>
                                      <p:to>
                                        <p:strVal val="visible"/>
                                      </p:to>
                                    </p:set>
                                    <p:animEffect transition="in" filter="wipe(down)">
                                      <p:cBhvr>
                                        <p:cTn id="120" dur="500"/>
                                        <p:tgtEl>
                                          <p:spTgt spid="118"/>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left)">
                                      <p:cBhvr>
                                        <p:cTn id="125" dur="500"/>
                                        <p:tgtEl>
                                          <p:spTgt spid="93"/>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94"/>
                                        </p:tgtEl>
                                        <p:attrNameLst>
                                          <p:attrName>style.visibility</p:attrName>
                                        </p:attrNameLst>
                                      </p:cBhvr>
                                      <p:to>
                                        <p:strVal val="visible"/>
                                      </p:to>
                                    </p:set>
                                    <p:animEffect transition="in" filter="wipe(left)">
                                      <p:cBhvr>
                                        <p:cTn id="130" dur="500"/>
                                        <p:tgtEl>
                                          <p:spTgt spid="94"/>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95"/>
                                        </p:tgtEl>
                                        <p:attrNameLst>
                                          <p:attrName>style.visibility</p:attrName>
                                        </p:attrNameLst>
                                      </p:cBhvr>
                                      <p:to>
                                        <p:strVal val="visible"/>
                                      </p:to>
                                    </p:set>
                                    <p:animEffect transition="in" filter="wipe(left)">
                                      <p:cBhvr>
                                        <p:cTn id="135" dur="500"/>
                                        <p:tgtEl>
                                          <p:spTgt spid="95"/>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1" fill="hold" grpId="0" nodeType="clickEffect">
                                  <p:stCondLst>
                                    <p:cond delay="0"/>
                                  </p:stCondLst>
                                  <p:childTnLst>
                                    <p:set>
                                      <p:cBhvr>
                                        <p:cTn id="139" dur="1" fill="hold">
                                          <p:stCondLst>
                                            <p:cond delay="0"/>
                                          </p:stCondLst>
                                        </p:cTn>
                                        <p:tgtEl>
                                          <p:spTgt spid="54"/>
                                        </p:tgtEl>
                                        <p:attrNameLst>
                                          <p:attrName>style.visibility</p:attrName>
                                        </p:attrNameLst>
                                      </p:cBhvr>
                                      <p:to>
                                        <p:strVal val="visible"/>
                                      </p:to>
                                    </p:set>
                                    <p:animEffect transition="in" filter="wipe(up)">
                                      <p:cBhvr>
                                        <p:cTn id="140" dur="500"/>
                                        <p:tgtEl>
                                          <p:spTgt spid="54"/>
                                        </p:tgtEl>
                                      </p:cBhvr>
                                    </p:animEffect>
                                  </p:childTnLst>
                                </p:cTn>
                              </p:par>
                            </p:childTnLst>
                          </p:cTn>
                        </p:par>
                        <p:par>
                          <p:cTn id="141" fill="hold">
                            <p:stCondLst>
                              <p:cond delay="500"/>
                            </p:stCondLst>
                            <p:childTnLst>
                              <p:par>
                                <p:cTn id="142" presetID="22" presetClass="entr" presetSubtype="2" fill="hold" grpId="0" nodeType="afterEffect">
                                  <p:stCondLst>
                                    <p:cond delay="0"/>
                                  </p:stCondLst>
                                  <p:childTnLst>
                                    <p:set>
                                      <p:cBhvr>
                                        <p:cTn id="143" dur="1" fill="hold">
                                          <p:stCondLst>
                                            <p:cond delay="0"/>
                                          </p:stCondLst>
                                        </p:cTn>
                                        <p:tgtEl>
                                          <p:spTgt spid="101"/>
                                        </p:tgtEl>
                                        <p:attrNameLst>
                                          <p:attrName>style.visibility</p:attrName>
                                        </p:attrNameLst>
                                      </p:cBhvr>
                                      <p:to>
                                        <p:strVal val="visible"/>
                                      </p:to>
                                    </p:set>
                                    <p:animEffect transition="in" filter="wipe(right)">
                                      <p:cBhvr>
                                        <p:cTn id="144" dur="500"/>
                                        <p:tgtEl>
                                          <p:spTgt spid="101"/>
                                        </p:tgtEl>
                                      </p:cBhvr>
                                    </p:animEffect>
                                  </p:childTnLst>
                                </p:cTn>
                              </p:par>
                              <p:par>
                                <p:cTn id="145" presetID="22" presetClass="entr" presetSubtype="2" fill="hold" nodeType="withEffect">
                                  <p:stCondLst>
                                    <p:cond delay="0"/>
                                  </p:stCondLst>
                                  <p:childTnLst>
                                    <p:set>
                                      <p:cBhvr>
                                        <p:cTn id="146" dur="1" fill="hold">
                                          <p:stCondLst>
                                            <p:cond delay="0"/>
                                          </p:stCondLst>
                                        </p:cTn>
                                        <p:tgtEl>
                                          <p:spTgt spid="100"/>
                                        </p:tgtEl>
                                        <p:attrNameLst>
                                          <p:attrName>style.visibility</p:attrName>
                                        </p:attrNameLst>
                                      </p:cBhvr>
                                      <p:to>
                                        <p:strVal val="visible"/>
                                      </p:to>
                                    </p:set>
                                    <p:animEffect transition="in" filter="wipe(right)">
                                      <p:cBhvr>
                                        <p:cTn id="14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4" grpId="0"/>
      <p:bldP spid="5" grpId="0"/>
      <p:bldP spid="6" grpId="0"/>
      <p:bldP spid="7" grpId="0"/>
      <p:bldP spid="8" grpId="0"/>
      <p:bldP spid="9" grpId="0"/>
      <p:bldP spid="54" grpId="0" animBg="1"/>
      <p:bldP spid="55" grpId="0" animBg="1"/>
      <p:bldP spid="68" grpId="0" animBg="1"/>
      <p:bldP spid="71" grpId="0" animBg="1"/>
      <p:bldP spid="77" grpId="0"/>
      <p:bldP spid="78" grpId="0"/>
      <p:bldP spid="79" grpId="0"/>
      <p:bldP spid="80" grpId="0"/>
      <p:bldP spid="81" grpId="0"/>
      <p:bldP spid="82" grpId="0"/>
      <p:bldP spid="93" grpId="0"/>
      <p:bldP spid="94" grpId="0"/>
      <p:bldP spid="95" grpId="0"/>
      <p:bldP spid="96" grpId="0"/>
      <p:bldP spid="99" grpId="0"/>
      <p:bldP spid="101" grpId="0"/>
      <p:bldP spid="102" grpId="0"/>
      <p:bldP spid="115" grpId="0" animBg="1"/>
      <p:bldP spid="116" grpId="0" animBg="1"/>
      <p:bldP spid="76" grpId="0" animBg="1"/>
      <p:bldP spid="83" grpId="0" animBg="1"/>
      <p:bldP spid="69" grpId="0"/>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95600" y="1295345"/>
            <a:ext cx="2834640" cy="2743200"/>
            <a:chOff x="3222765" y="3547238"/>
            <a:chExt cx="1889395" cy="1548786"/>
          </a:xfrm>
          <a:solidFill>
            <a:srgbClr val="FF0000"/>
          </a:solidFill>
          <a:scene3d>
            <a:camera prst="perspectiveRelaxedModerately" fov="6300000">
              <a:rot lat="21594000" lon="7200000" rev="5400000"/>
            </a:camera>
            <a:lightRig rig="threePt" dir="t"/>
          </a:scene3d>
        </p:grpSpPr>
        <p:sp>
          <p:nvSpPr>
            <p:cNvPr id="6" name="Rectangle 5"/>
            <p:cNvSpPr/>
            <p:nvPr/>
          </p:nvSpPr>
          <p:spPr>
            <a:xfrm rot="16200000">
              <a:off x="4425647" y="4409512"/>
              <a:ext cx="389081"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6200000">
              <a:off x="4424122" y="3249769"/>
              <a:ext cx="388932" cy="983944"/>
            </a:xfrm>
            <a:prstGeom prst="rect">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rot="16200000">
              <a:off x="3357790" y="3412213"/>
              <a:ext cx="1547176" cy="1817226"/>
            </a:xfrm>
            <a:prstGeom prst="blockArc">
              <a:avLst/>
            </a:prstGeom>
            <a:grpFill/>
            <a:ln>
              <a:noFill/>
            </a:ln>
            <a:sp3d z="95250" extrusionH="6159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0" y="0"/>
            <a:ext cx="9144000" cy="5143500"/>
          </a:xfrm>
          <a:prstGeom prst="rect">
            <a:avLst/>
          </a:prstGeom>
          <a:solidFill>
            <a:schemeClr val="bg2">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57719" y="1579145"/>
            <a:ext cx="7589520" cy="78205"/>
          </a:xfrm>
          <a:prstGeom prst="rect">
            <a:avLst/>
          </a:prstGeom>
          <a:solidFill>
            <a:srgbClr val="E13C0F"/>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bwMode="auto">
          <a:xfrm>
            <a:off x="1828800" y="-1619250"/>
            <a:ext cx="184731" cy="369332"/>
          </a:xfrm>
          <a:prstGeom prst="rect">
            <a:avLst/>
          </a:prstGeom>
          <a:noFill/>
          <a:ln w="9525">
            <a:noFill/>
            <a:miter lim="800000"/>
            <a:headEnd/>
            <a:tailEnd/>
          </a:ln>
          <a:effectLst/>
        </p:spPr>
        <p:txBody>
          <a:bodyPr wrap="none" rtlCol="0">
            <a:spAutoFit/>
          </a:bodyPr>
          <a:lstStyle/>
          <a:p>
            <a:pPr algn="ctr" eaLnBrk="1" hangingPunct="1">
              <a:spcBef>
                <a:spcPct val="50000"/>
              </a:spcBef>
            </a:pPr>
            <a:endParaRPr kumimoji="1" lang="en-US" dirty="0" smtClean="0">
              <a:solidFill>
                <a:srgbClr val="000099"/>
              </a:solidFill>
              <a:latin typeface="Bookman Old Style" pitchFamily="18" charset="0"/>
            </a:endParaRPr>
          </a:p>
        </p:txBody>
      </p:sp>
      <p:grpSp>
        <p:nvGrpSpPr>
          <p:cNvPr id="14" name="Group 13"/>
          <p:cNvGrpSpPr/>
          <p:nvPr/>
        </p:nvGrpSpPr>
        <p:grpSpPr>
          <a:xfrm>
            <a:off x="415925" y="939223"/>
            <a:ext cx="755703" cy="692727"/>
            <a:chOff x="415925" y="285750"/>
            <a:chExt cx="755703" cy="692727"/>
          </a:xfrm>
        </p:grpSpPr>
        <p:sp>
          <p:nvSpPr>
            <p:cNvPr id="10" name="Rectangle 9"/>
            <p:cNvSpPr/>
            <p:nvPr/>
          </p:nvSpPr>
          <p:spPr>
            <a:xfrm>
              <a:off x="415925" y="285750"/>
              <a:ext cx="755703" cy="692727"/>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Aharoni" pitchFamily="2" charset="-79"/>
                <a:cs typeface="Aharoni" pitchFamily="2" charset="-79"/>
              </a:endParaRPr>
            </a:p>
          </p:txBody>
        </p:sp>
        <p:sp>
          <p:nvSpPr>
            <p:cNvPr id="13" name="Rectangle 12"/>
            <p:cNvSpPr/>
            <p:nvPr/>
          </p:nvSpPr>
          <p:spPr>
            <a:xfrm>
              <a:off x="468744" y="324422"/>
              <a:ext cx="665567" cy="646331"/>
            </a:xfrm>
            <a:prstGeom prst="rect">
              <a:avLst/>
            </a:prstGeom>
          </p:spPr>
          <p:txBody>
            <a:bodyPr wrap="none">
              <a:spAutoFit/>
            </a:bodyPr>
            <a:lstStyle/>
            <a:p>
              <a:pPr algn="ctr"/>
              <a:r>
                <a:rPr lang="en-US" sz="3600" dirty="0" smtClean="0">
                  <a:ln w="12700">
                    <a:solidFill>
                      <a:schemeClr val="tx1"/>
                    </a:solidFill>
                  </a:ln>
                  <a:solidFill>
                    <a:schemeClr val="bg1"/>
                  </a:solidFill>
                  <a:latin typeface="Aharoni" pitchFamily="2" charset="-79"/>
                  <a:cs typeface="Aharoni" pitchFamily="2" charset="-79"/>
                </a:rPr>
                <a:t>Q.</a:t>
              </a:r>
              <a:endParaRPr lang="en-US" sz="3600" dirty="0">
                <a:ln w="12700">
                  <a:solidFill>
                    <a:schemeClr val="tx1"/>
                  </a:solidFill>
                </a:ln>
                <a:solidFill>
                  <a:schemeClr val="bg1"/>
                </a:solidFill>
                <a:latin typeface="Aharoni" pitchFamily="2" charset="-79"/>
                <a:cs typeface="Aharoni" pitchFamily="2" charset="-79"/>
              </a:endParaRPr>
            </a:p>
          </p:txBody>
        </p:sp>
      </p:grpSp>
      <p:sp>
        <p:nvSpPr>
          <p:cNvPr id="15" name="Rectangle 14"/>
          <p:cNvSpPr/>
          <p:nvPr/>
        </p:nvSpPr>
        <p:spPr>
          <a:xfrm>
            <a:off x="1157719" y="285750"/>
            <a:ext cx="7605281" cy="1323439"/>
          </a:xfrm>
          <a:prstGeom prst="rect">
            <a:avLst/>
          </a:prstGeom>
        </p:spPr>
        <p:txBody>
          <a:bodyPr wrap="square">
            <a:spAutoFit/>
          </a:bodyPr>
          <a:lstStyle/>
          <a:p>
            <a:pPr>
              <a:tabLst>
                <a:tab pos="266700" algn="ctr"/>
              </a:tabLst>
            </a:pPr>
            <a:r>
              <a:rPr lang="en-US" sz="1600" dirty="0">
                <a:latin typeface="Arial Black" pitchFamily="34" charset="0"/>
              </a:rPr>
              <a:t>Choose the correct option:</a:t>
            </a:r>
          </a:p>
          <a:p>
            <a:pPr>
              <a:tabLst>
                <a:tab pos="266700" algn="ctr"/>
              </a:tabLst>
            </a:pPr>
            <a:r>
              <a:rPr lang="en-US" sz="1600" dirty="0">
                <a:latin typeface="Arial Black" pitchFamily="34" charset="0"/>
              </a:rPr>
              <a:t>	</a:t>
            </a:r>
            <a:r>
              <a:rPr lang="en-US" sz="1600" dirty="0" smtClean="0">
                <a:latin typeface="Arial Black" pitchFamily="34" charset="0"/>
              </a:rPr>
              <a:t>A </a:t>
            </a:r>
            <a:r>
              <a:rPr lang="en-US" sz="1600" dirty="0">
                <a:latin typeface="Arial Black" pitchFamily="34" charset="0"/>
              </a:rPr>
              <a:t>rectangular coil of copper wires is rotated in a magnetic field. The direction of the induced current changes once in each</a:t>
            </a:r>
          </a:p>
          <a:p>
            <a:pPr marL="342900" indent="-342900">
              <a:buAutoNum type="alphaLcParenBoth"/>
              <a:tabLst>
                <a:tab pos="266700" algn="ctr"/>
              </a:tabLst>
            </a:pPr>
            <a:r>
              <a:rPr lang="en-US" sz="1600" dirty="0">
                <a:latin typeface="Arial Black" pitchFamily="34" charset="0"/>
              </a:rPr>
              <a:t>two revolutions	</a:t>
            </a:r>
            <a:r>
              <a:rPr lang="en-US" sz="1600" dirty="0" smtClean="0">
                <a:latin typeface="Arial Black" pitchFamily="34" charset="0"/>
              </a:rPr>
              <a:t>	(b</a:t>
            </a:r>
            <a:r>
              <a:rPr lang="en-US" sz="1600" dirty="0">
                <a:latin typeface="Arial Black" pitchFamily="34" charset="0"/>
              </a:rPr>
              <a:t>) one revolution</a:t>
            </a:r>
            <a:endParaRPr lang="en-US" sz="1600" dirty="0" smtClean="0">
              <a:latin typeface="Arial Black" pitchFamily="34" charset="0"/>
            </a:endParaRPr>
          </a:p>
          <a:p>
            <a:pPr>
              <a:tabLst>
                <a:tab pos="266700" algn="ctr"/>
              </a:tabLst>
            </a:pPr>
            <a:r>
              <a:rPr lang="en-US" sz="1600" dirty="0">
                <a:latin typeface="Arial Black" pitchFamily="34" charset="0"/>
              </a:rPr>
              <a:t>(c) half revolution		</a:t>
            </a:r>
            <a:r>
              <a:rPr lang="en-US" sz="1600" dirty="0" smtClean="0">
                <a:latin typeface="Arial Black" pitchFamily="34" charset="0"/>
              </a:rPr>
              <a:t>(</a:t>
            </a:r>
            <a:r>
              <a:rPr lang="en-US" sz="1600" dirty="0">
                <a:latin typeface="Arial Black" pitchFamily="34" charset="0"/>
              </a:rPr>
              <a:t>d) one-fourth revolution </a:t>
            </a:r>
          </a:p>
        </p:txBody>
      </p:sp>
      <p:sp>
        <p:nvSpPr>
          <p:cNvPr id="19" name="Rectangle 18"/>
          <p:cNvSpPr/>
          <p:nvPr/>
        </p:nvSpPr>
        <p:spPr>
          <a:xfrm>
            <a:off x="362149" y="1809750"/>
            <a:ext cx="941283" cy="553998"/>
          </a:xfrm>
          <a:prstGeom prst="rect">
            <a:avLst/>
          </a:prstGeom>
        </p:spPr>
        <p:txBody>
          <a:bodyPr wrap="none">
            <a:spAutoFit/>
          </a:bodyPr>
          <a:lstStyle/>
          <a:p>
            <a:pPr algn="ctr"/>
            <a:r>
              <a:rPr lang="en-US" sz="3000" dirty="0" smtClean="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rPr>
              <a:t>Ans.</a:t>
            </a:r>
            <a:endParaRPr lang="en-US" sz="3000" dirty="0">
              <a:ln w="12700">
                <a:solidFill>
                  <a:schemeClr val="tx1"/>
                </a:solidFill>
              </a:ln>
              <a:blipFill dpi="0" rotWithShape="1">
                <a:blip r:embed="rId3" cstate="print">
                  <a:extLst>
                    <a:ext uri="{28A0092B-C50C-407E-A947-70E740481C1C}">
                      <a14:useLocalDpi xmlns:a14="http://schemas.microsoft.com/office/drawing/2010/main" val="0"/>
                    </a:ext>
                  </a:extLst>
                </a:blip>
                <a:srcRect/>
                <a:stretch>
                  <a:fillRect/>
                </a:stretch>
              </a:blipFill>
              <a:latin typeface="Aharoni" pitchFamily="2" charset="-79"/>
              <a:cs typeface="Aharoni" pitchFamily="2" charset="-79"/>
            </a:endParaRPr>
          </a:p>
        </p:txBody>
      </p:sp>
      <p:sp>
        <p:nvSpPr>
          <p:cNvPr id="24" name="Rectangle 23"/>
          <p:cNvSpPr/>
          <p:nvPr/>
        </p:nvSpPr>
        <p:spPr>
          <a:xfrm>
            <a:off x="1303433" y="1897618"/>
            <a:ext cx="7459568" cy="369332"/>
          </a:xfrm>
          <a:prstGeom prst="rect">
            <a:avLst/>
          </a:prstGeom>
        </p:spPr>
        <p:txBody>
          <a:bodyPr wrap="square">
            <a:spAutoFit/>
          </a:bodyPr>
          <a:lstStyle/>
          <a:p>
            <a:pPr>
              <a:tabLst>
                <a:tab pos="266700" algn="ctr"/>
              </a:tabLst>
            </a:pPr>
            <a:r>
              <a:rPr lang="en-US" dirty="0">
                <a:latin typeface="Aharoni" pitchFamily="2" charset="-79"/>
                <a:cs typeface="Aharoni" pitchFamily="2" charset="-79"/>
              </a:rPr>
              <a:t>The correct option is </a:t>
            </a:r>
            <a:r>
              <a:rPr lang="en-US" dirty="0" smtClean="0">
                <a:latin typeface="Arial Black" pitchFamily="34" charset="0"/>
              </a:rPr>
              <a:t>(c)</a:t>
            </a:r>
            <a:endParaRPr lang="en-US" dirty="0">
              <a:latin typeface="Aharoni" pitchFamily="2" charset="-79"/>
              <a:cs typeface="Aharoni" pitchFamily="2" charset="-79"/>
            </a:endParaRPr>
          </a:p>
        </p:txBody>
      </p:sp>
    </p:spTree>
    <p:extLst>
      <p:ext uri="{BB962C8B-B14F-4D97-AF65-F5344CB8AC3E}">
        <p14:creationId xmlns:p14="http://schemas.microsoft.com/office/powerpoint/2010/main" val="315036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0-#ppt_w/2"/>
                                          </p:val>
                                        </p:tav>
                                        <p:tav tm="100000">
                                          <p:val>
                                            <p:strVal val="#ppt_x"/>
                                          </p:val>
                                        </p:tav>
                                      </p:tavLst>
                                    </p:anim>
                                    <p:anim calcmode="lin" valueType="num">
                                      <p:cBhvr additive="base">
                                        <p:cTn id="21" dur="10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9"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100" y="2187029"/>
            <a:ext cx="449580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smtClean="0"/>
              <a:t>Thank You</a:t>
            </a:r>
            <a:endParaRPr lang="en-US" sz="4400" b="1" dirty="0"/>
          </a:p>
        </p:txBody>
      </p:sp>
    </p:spTree>
    <p:extLst>
      <p:ext uri="{BB962C8B-B14F-4D97-AF65-F5344CB8AC3E}">
        <p14:creationId xmlns:p14="http://schemas.microsoft.com/office/powerpoint/2010/main" val="504693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Rectangle 7"/>
          <p:cNvSpPr/>
          <p:nvPr/>
        </p:nvSpPr>
        <p:spPr>
          <a:xfrm>
            <a:off x="3122726" y="133350"/>
            <a:ext cx="2898549" cy="584775"/>
          </a:xfrm>
          <a:prstGeom prst="rect">
            <a:avLst/>
          </a:prstGeom>
        </p:spPr>
        <p:txBody>
          <a:bodyPr wrap="none">
            <a:spAutoFit/>
          </a:bodyPr>
          <a:lstStyle/>
          <a:p>
            <a:pPr lvl="0" algn="ctr">
              <a:defRPr/>
            </a:pPr>
            <a:r>
              <a:rPr lang="en-US" sz="3200" kern="0" dirty="0">
                <a:ln w="50800"/>
                <a:solidFill>
                  <a:schemeClr val="bg1"/>
                </a:solidFill>
                <a:effectLst>
                  <a:outerShdw blurRad="38100" dist="38100" dir="2700000" algn="tl">
                    <a:srgbClr val="000000">
                      <a:alpha val="43137"/>
                    </a:srgbClr>
                  </a:outerShdw>
                </a:effectLst>
                <a:latin typeface="Tw Cen MT" panose="020B0602020104020603" pitchFamily="34" charset="0"/>
              </a:rPr>
              <a:t>AC GENERATOR</a:t>
            </a:r>
          </a:p>
        </p:txBody>
      </p:sp>
      <p:pic>
        <p:nvPicPr>
          <p:cNvPr id="1026" name="Picture 2" descr="C:\Users\Printer &amp; Scanner\Desktop\eicher-engines-alambazar-kolkata-generator-dealers-0f0bgx79az.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52391" y1="26187" x2="72283" y2="17676"/>
                        <a14:foregroundMark x1="75543" y1="15876" x2="84022" y2="22586"/>
                        <a14:foregroundMark x1="77174" y1="13912" x2="84565" y2="18494"/>
                        <a14:foregroundMark x1="90000" y1="49918" x2="90000" y2="65466"/>
                        <a14:foregroundMark x1="86957" y1="61047" x2="68370" y2="68903"/>
                        <a14:foregroundMark x1="83696" y1="62193" x2="79891" y2="69558"/>
                        <a14:foregroundMark x1="83804" y1="24714" x2="84022" y2="30442"/>
                        <a14:backgroundMark x1="55543" y1="96563" x2="53261" y2="99018"/>
                        <a14:backgroundMark x1="51630" y1="98036" x2="47826" y2="99836"/>
                        <a14:backgroundMark x1="20326" y1="98036" x2="27174" y2="99836"/>
                      </a14:backgroundRemoval>
                    </a14:imgEffect>
                  </a14:imgLayer>
                </a14:imgProps>
              </a:ext>
              <a:ext uri="{28A0092B-C50C-407E-A947-70E740481C1C}">
                <a14:useLocalDpi xmlns:a14="http://schemas.microsoft.com/office/drawing/2010/main" val="0"/>
              </a:ext>
            </a:extLst>
          </a:blip>
          <a:srcRect/>
          <a:stretch>
            <a:fillRect/>
          </a:stretch>
        </p:blipFill>
        <p:spPr bwMode="auto">
          <a:xfrm>
            <a:off x="3745643" y="1055035"/>
            <a:ext cx="4808858" cy="3193708"/>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a:xfrm>
            <a:off x="304800" y="895350"/>
            <a:ext cx="3765122" cy="584775"/>
          </a:xfrm>
          <a:prstGeom prst="rect">
            <a:avLst/>
          </a:prstGeom>
        </p:spPr>
        <p:txBody>
          <a:bodyPr wrap="square">
            <a:spAutoFit/>
          </a:bodyPr>
          <a:lstStyle/>
          <a:p>
            <a:pPr algn="ctr"/>
            <a:r>
              <a:rPr lang="en-US" sz="1600" dirty="0" smtClean="0">
                <a:solidFill>
                  <a:srgbClr val="66FFFF"/>
                </a:solidFill>
                <a:latin typeface="Aharoni" panose="02010803020104030203" pitchFamily="2" charset="-79"/>
                <a:cs typeface="Aharoni" panose="02010803020104030203" pitchFamily="2" charset="-79"/>
              </a:rPr>
              <a:t>A device changing Mechanical energy into Electrical energy.</a:t>
            </a:r>
            <a:endParaRPr lang="en-US" sz="1600" dirty="0">
              <a:solidFill>
                <a:srgbClr val="FFFF00"/>
              </a:solidFill>
              <a:latin typeface="Aharoni" panose="02010803020104030203" pitchFamily="2" charset="-79"/>
              <a:cs typeface="Aharoni" panose="02010803020104030203" pitchFamily="2" charset="-79"/>
            </a:endParaRPr>
          </a:p>
        </p:txBody>
      </p:sp>
      <p:sp>
        <p:nvSpPr>
          <p:cNvPr id="70" name="Rectangle 69"/>
          <p:cNvSpPr/>
          <p:nvPr/>
        </p:nvSpPr>
        <p:spPr>
          <a:xfrm>
            <a:off x="302537" y="1885950"/>
            <a:ext cx="3765122" cy="830997"/>
          </a:xfrm>
          <a:prstGeom prst="rect">
            <a:avLst/>
          </a:prstGeom>
        </p:spPr>
        <p:txBody>
          <a:bodyPr wrap="square">
            <a:spAutoFit/>
          </a:bodyPr>
          <a:lstStyle/>
          <a:p>
            <a:pPr algn="ctr"/>
            <a:r>
              <a:rPr lang="en-US" sz="1600" u="sng" dirty="0" smtClean="0">
                <a:solidFill>
                  <a:srgbClr val="FFFF00"/>
                </a:solidFill>
                <a:latin typeface="Aharoni" panose="02010803020104030203" pitchFamily="2" charset="-79"/>
                <a:cs typeface="Aharoni" panose="02010803020104030203" pitchFamily="2" charset="-79"/>
              </a:rPr>
              <a:t>WORKING PRINCIPLE :</a:t>
            </a:r>
            <a:endParaRPr lang="en-US" sz="1600" dirty="0">
              <a:solidFill>
                <a:srgbClr val="FFFF00"/>
              </a:solidFill>
              <a:latin typeface="Aharoni" panose="02010803020104030203" pitchFamily="2" charset="-79"/>
              <a:cs typeface="Aharoni" panose="02010803020104030203" pitchFamily="2" charset="-79"/>
            </a:endParaRPr>
          </a:p>
          <a:p>
            <a:pPr algn="ctr"/>
            <a:r>
              <a:rPr lang="en-US" sz="1600" dirty="0" smtClean="0">
                <a:solidFill>
                  <a:srgbClr val="66FFFF"/>
                </a:solidFill>
                <a:latin typeface="Aharoni" panose="02010803020104030203" pitchFamily="2" charset="-79"/>
                <a:cs typeface="Aharoni" panose="02010803020104030203" pitchFamily="2" charset="-79"/>
              </a:rPr>
              <a:t>Works on the principle of ELECTROMAGNETIC INDUCTION.</a:t>
            </a:r>
            <a:endParaRPr lang="en-US" sz="1600" dirty="0">
              <a:solidFill>
                <a:srgbClr val="FFFF0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9437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2" grpId="0"/>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Pie 23"/>
          <p:cNvSpPr/>
          <p:nvPr/>
        </p:nvSpPr>
        <p:spPr>
          <a:xfrm flipH="1" flipV="1">
            <a:off x="6031410" y="3682794"/>
            <a:ext cx="317249" cy="39098"/>
          </a:xfrm>
          <a:custGeom>
            <a:avLst/>
            <a:gdLst>
              <a:gd name="connsiteX0" fmla="*/ 589330 w 589330"/>
              <a:gd name="connsiteY0" fmla="*/ 39213 h 78426"/>
              <a:gd name="connsiteX1" fmla="*/ 317233 w 589330"/>
              <a:gd name="connsiteY1" fmla="*/ 78311 h 78426"/>
              <a:gd name="connsiteX2" fmla="*/ 272081 w 589330"/>
              <a:gd name="connsiteY2" fmla="*/ 78311 h 78426"/>
              <a:gd name="connsiteX3" fmla="*/ 1 w 589330"/>
              <a:gd name="connsiteY3" fmla="*/ 39122 h 78426"/>
              <a:gd name="connsiteX4" fmla="*/ 294665 w 589330"/>
              <a:gd name="connsiteY4" fmla="*/ 39213 h 78426"/>
              <a:gd name="connsiteX5" fmla="*/ 589330 w 589330"/>
              <a:gd name="connsiteY5" fmla="*/ 39213 h 78426"/>
              <a:gd name="connsiteX0" fmla="*/ 589330 w 589330"/>
              <a:gd name="connsiteY0" fmla="*/ 91 h 39189"/>
              <a:gd name="connsiteX1" fmla="*/ 317233 w 589330"/>
              <a:gd name="connsiteY1" fmla="*/ 39189 h 39189"/>
              <a:gd name="connsiteX2" fmla="*/ 272081 w 589330"/>
              <a:gd name="connsiteY2" fmla="*/ 39189 h 39189"/>
              <a:gd name="connsiteX3" fmla="*/ 1 w 589330"/>
              <a:gd name="connsiteY3" fmla="*/ 0 h 39189"/>
              <a:gd name="connsiteX4" fmla="*/ 589330 w 589330"/>
              <a:gd name="connsiteY4" fmla="*/ 91 h 39189"/>
              <a:gd name="connsiteX0" fmla="*/ 530047 w 530047"/>
              <a:gd name="connsiteY0" fmla="*/ 0 h 91349"/>
              <a:gd name="connsiteX1" fmla="*/ 257950 w 530047"/>
              <a:gd name="connsiteY1" fmla="*/ 39098 h 91349"/>
              <a:gd name="connsiteX2" fmla="*/ 212798 w 530047"/>
              <a:gd name="connsiteY2" fmla="*/ 39098 h 91349"/>
              <a:gd name="connsiteX3" fmla="*/ 32158 w 530047"/>
              <a:gd name="connsiteY3" fmla="*/ 91349 h 91349"/>
              <a:gd name="connsiteX0" fmla="*/ 317249 w 317249"/>
              <a:gd name="connsiteY0" fmla="*/ 0 h 39098"/>
              <a:gd name="connsiteX1" fmla="*/ 45152 w 317249"/>
              <a:gd name="connsiteY1" fmla="*/ 39098 h 39098"/>
              <a:gd name="connsiteX2" fmla="*/ 0 w 317249"/>
              <a:gd name="connsiteY2" fmla="*/ 39098 h 39098"/>
            </a:gdLst>
            <a:ahLst/>
            <a:cxnLst>
              <a:cxn ang="0">
                <a:pos x="connsiteX0" y="connsiteY0"/>
              </a:cxn>
              <a:cxn ang="0">
                <a:pos x="connsiteX1" y="connsiteY1"/>
              </a:cxn>
              <a:cxn ang="0">
                <a:pos x="connsiteX2" y="connsiteY2"/>
              </a:cxn>
            </a:cxnLst>
            <a:rect l="l" t="t" r="r" b="b"/>
            <a:pathLst>
              <a:path w="317249" h="39098">
                <a:moveTo>
                  <a:pt x="317249" y="0"/>
                </a:moveTo>
                <a:cubicBezTo>
                  <a:pt x="317249" y="20492"/>
                  <a:pt x="198685" y="37528"/>
                  <a:pt x="45152" y="39098"/>
                </a:cubicBezTo>
                <a:cubicBezTo>
                  <a:pt x="30124" y="39252"/>
                  <a:pt x="15029" y="39252"/>
                  <a:pt x="0" y="39098"/>
                </a:cubicBezTo>
              </a:path>
            </a:pathLst>
          </a:custGeom>
          <a:noFill/>
          <a:ln w="5715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3" name="Pie 23"/>
          <p:cNvSpPr/>
          <p:nvPr/>
        </p:nvSpPr>
        <p:spPr>
          <a:xfrm flipV="1">
            <a:off x="6310563" y="3678417"/>
            <a:ext cx="317249" cy="39098"/>
          </a:xfrm>
          <a:custGeom>
            <a:avLst/>
            <a:gdLst>
              <a:gd name="connsiteX0" fmla="*/ 589330 w 589330"/>
              <a:gd name="connsiteY0" fmla="*/ 39213 h 78426"/>
              <a:gd name="connsiteX1" fmla="*/ 317233 w 589330"/>
              <a:gd name="connsiteY1" fmla="*/ 78311 h 78426"/>
              <a:gd name="connsiteX2" fmla="*/ 272081 w 589330"/>
              <a:gd name="connsiteY2" fmla="*/ 78311 h 78426"/>
              <a:gd name="connsiteX3" fmla="*/ 1 w 589330"/>
              <a:gd name="connsiteY3" fmla="*/ 39122 h 78426"/>
              <a:gd name="connsiteX4" fmla="*/ 294665 w 589330"/>
              <a:gd name="connsiteY4" fmla="*/ 39213 h 78426"/>
              <a:gd name="connsiteX5" fmla="*/ 589330 w 589330"/>
              <a:gd name="connsiteY5" fmla="*/ 39213 h 78426"/>
              <a:gd name="connsiteX0" fmla="*/ 589330 w 589330"/>
              <a:gd name="connsiteY0" fmla="*/ 91 h 39189"/>
              <a:gd name="connsiteX1" fmla="*/ 317233 w 589330"/>
              <a:gd name="connsiteY1" fmla="*/ 39189 h 39189"/>
              <a:gd name="connsiteX2" fmla="*/ 272081 w 589330"/>
              <a:gd name="connsiteY2" fmla="*/ 39189 h 39189"/>
              <a:gd name="connsiteX3" fmla="*/ 1 w 589330"/>
              <a:gd name="connsiteY3" fmla="*/ 0 h 39189"/>
              <a:gd name="connsiteX4" fmla="*/ 589330 w 589330"/>
              <a:gd name="connsiteY4" fmla="*/ 91 h 39189"/>
              <a:gd name="connsiteX0" fmla="*/ 530047 w 530047"/>
              <a:gd name="connsiteY0" fmla="*/ 0 h 91349"/>
              <a:gd name="connsiteX1" fmla="*/ 257950 w 530047"/>
              <a:gd name="connsiteY1" fmla="*/ 39098 h 91349"/>
              <a:gd name="connsiteX2" fmla="*/ 212798 w 530047"/>
              <a:gd name="connsiteY2" fmla="*/ 39098 h 91349"/>
              <a:gd name="connsiteX3" fmla="*/ 32158 w 530047"/>
              <a:gd name="connsiteY3" fmla="*/ 91349 h 91349"/>
              <a:gd name="connsiteX0" fmla="*/ 317249 w 317249"/>
              <a:gd name="connsiteY0" fmla="*/ 0 h 39098"/>
              <a:gd name="connsiteX1" fmla="*/ 45152 w 317249"/>
              <a:gd name="connsiteY1" fmla="*/ 39098 h 39098"/>
              <a:gd name="connsiteX2" fmla="*/ 0 w 317249"/>
              <a:gd name="connsiteY2" fmla="*/ 39098 h 39098"/>
            </a:gdLst>
            <a:ahLst/>
            <a:cxnLst>
              <a:cxn ang="0">
                <a:pos x="connsiteX0" y="connsiteY0"/>
              </a:cxn>
              <a:cxn ang="0">
                <a:pos x="connsiteX1" y="connsiteY1"/>
              </a:cxn>
              <a:cxn ang="0">
                <a:pos x="connsiteX2" y="connsiteY2"/>
              </a:cxn>
            </a:cxnLst>
            <a:rect l="l" t="t" r="r" b="b"/>
            <a:pathLst>
              <a:path w="317249" h="39098">
                <a:moveTo>
                  <a:pt x="317249" y="0"/>
                </a:moveTo>
                <a:cubicBezTo>
                  <a:pt x="317249" y="20492"/>
                  <a:pt x="198685" y="37528"/>
                  <a:pt x="45152" y="39098"/>
                </a:cubicBezTo>
                <a:cubicBezTo>
                  <a:pt x="30124" y="39252"/>
                  <a:pt x="15029" y="39252"/>
                  <a:pt x="0" y="39098"/>
                </a:cubicBezTo>
              </a:path>
            </a:pathLst>
          </a:custGeom>
          <a:noFill/>
          <a:ln w="5715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4" name="Pie 23"/>
          <p:cNvSpPr/>
          <p:nvPr/>
        </p:nvSpPr>
        <p:spPr>
          <a:xfrm flipH="1" flipV="1">
            <a:off x="6045447" y="2691185"/>
            <a:ext cx="317249" cy="39098"/>
          </a:xfrm>
          <a:custGeom>
            <a:avLst/>
            <a:gdLst>
              <a:gd name="connsiteX0" fmla="*/ 589330 w 589330"/>
              <a:gd name="connsiteY0" fmla="*/ 39213 h 78426"/>
              <a:gd name="connsiteX1" fmla="*/ 317233 w 589330"/>
              <a:gd name="connsiteY1" fmla="*/ 78311 h 78426"/>
              <a:gd name="connsiteX2" fmla="*/ 272081 w 589330"/>
              <a:gd name="connsiteY2" fmla="*/ 78311 h 78426"/>
              <a:gd name="connsiteX3" fmla="*/ 1 w 589330"/>
              <a:gd name="connsiteY3" fmla="*/ 39122 h 78426"/>
              <a:gd name="connsiteX4" fmla="*/ 294665 w 589330"/>
              <a:gd name="connsiteY4" fmla="*/ 39213 h 78426"/>
              <a:gd name="connsiteX5" fmla="*/ 589330 w 589330"/>
              <a:gd name="connsiteY5" fmla="*/ 39213 h 78426"/>
              <a:gd name="connsiteX0" fmla="*/ 589330 w 589330"/>
              <a:gd name="connsiteY0" fmla="*/ 91 h 39189"/>
              <a:gd name="connsiteX1" fmla="*/ 317233 w 589330"/>
              <a:gd name="connsiteY1" fmla="*/ 39189 h 39189"/>
              <a:gd name="connsiteX2" fmla="*/ 272081 w 589330"/>
              <a:gd name="connsiteY2" fmla="*/ 39189 h 39189"/>
              <a:gd name="connsiteX3" fmla="*/ 1 w 589330"/>
              <a:gd name="connsiteY3" fmla="*/ 0 h 39189"/>
              <a:gd name="connsiteX4" fmla="*/ 589330 w 589330"/>
              <a:gd name="connsiteY4" fmla="*/ 91 h 39189"/>
              <a:gd name="connsiteX0" fmla="*/ 530047 w 530047"/>
              <a:gd name="connsiteY0" fmla="*/ 0 h 91349"/>
              <a:gd name="connsiteX1" fmla="*/ 257950 w 530047"/>
              <a:gd name="connsiteY1" fmla="*/ 39098 h 91349"/>
              <a:gd name="connsiteX2" fmla="*/ 212798 w 530047"/>
              <a:gd name="connsiteY2" fmla="*/ 39098 h 91349"/>
              <a:gd name="connsiteX3" fmla="*/ 32158 w 530047"/>
              <a:gd name="connsiteY3" fmla="*/ 91349 h 91349"/>
              <a:gd name="connsiteX0" fmla="*/ 317249 w 317249"/>
              <a:gd name="connsiteY0" fmla="*/ 0 h 39098"/>
              <a:gd name="connsiteX1" fmla="*/ 45152 w 317249"/>
              <a:gd name="connsiteY1" fmla="*/ 39098 h 39098"/>
              <a:gd name="connsiteX2" fmla="*/ 0 w 317249"/>
              <a:gd name="connsiteY2" fmla="*/ 39098 h 39098"/>
            </a:gdLst>
            <a:ahLst/>
            <a:cxnLst>
              <a:cxn ang="0">
                <a:pos x="connsiteX0" y="connsiteY0"/>
              </a:cxn>
              <a:cxn ang="0">
                <a:pos x="connsiteX1" y="connsiteY1"/>
              </a:cxn>
              <a:cxn ang="0">
                <a:pos x="connsiteX2" y="connsiteY2"/>
              </a:cxn>
            </a:cxnLst>
            <a:rect l="l" t="t" r="r" b="b"/>
            <a:pathLst>
              <a:path w="317249" h="39098">
                <a:moveTo>
                  <a:pt x="317249" y="0"/>
                </a:moveTo>
                <a:cubicBezTo>
                  <a:pt x="317249" y="20492"/>
                  <a:pt x="198685" y="37528"/>
                  <a:pt x="45152" y="39098"/>
                </a:cubicBezTo>
                <a:cubicBezTo>
                  <a:pt x="30124" y="39252"/>
                  <a:pt x="15029" y="39252"/>
                  <a:pt x="0" y="39098"/>
                </a:cubicBezTo>
              </a:path>
            </a:pathLst>
          </a:custGeom>
          <a:noFill/>
          <a:ln w="5715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5" name="Pie 23"/>
          <p:cNvSpPr/>
          <p:nvPr/>
        </p:nvSpPr>
        <p:spPr>
          <a:xfrm flipV="1">
            <a:off x="6329362" y="2691570"/>
            <a:ext cx="317249" cy="39098"/>
          </a:xfrm>
          <a:custGeom>
            <a:avLst/>
            <a:gdLst>
              <a:gd name="connsiteX0" fmla="*/ 589330 w 589330"/>
              <a:gd name="connsiteY0" fmla="*/ 39213 h 78426"/>
              <a:gd name="connsiteX1" fmla="*/ 317233 w 589330"/>
              <a:gd name="connsiteY1" fmla="*/ 78311 h 78426"/>
              <a:gd name="connsiteX2" fmla="*/ 272081 w 589330"/>
              <a:gd name="connsiteY2" fmla="*/ 78311 h 78426"/>
              <a:gd name="connsiteX3" fmla="*/ 1 w 589330"/>
              <a:gd name="connsiteY3" fmla="*/ 39122 h 78426"/>
              <a:gd name="connsiteX4" fmla="*/ 294665 w 589330"/>
              <a:gd name="connsiteY4" fmla="*/ 39213 h 78426"/>
              <a:gd name="connsiteX5" fmla="*/ 589330 w 589330"/>
              <a:gd name="connsiteY5" fmla="*/ 39213 h 78426"/>
              <a:gd name="connsiteX0" fmla="*/ 589330 w 589330"/>
              <a:gd name="connsiteY0" fmla="*/ 91 h 39189"/>
              <a:gd name="connsiteX1" fmla="*/ 317233 w 589330"/>
              <a:gd name="connsiteY1" fmla="*/ 39189 h 39189"/>
              <a:gd name="connsiteX2" fmla="*/ 272081 w 589330"/>
              <a:gd name="connsiteY2" fmla="*/ 39189 h 39189"/>
              <a:gd name="connsiteX3" fmla="*/ 1 w 589330"/>
              <a:gd name="connsiteY3" fmla="*/ 0 h 39189"/>
              <a:gd name="connsiteX4" fmla="*/ 589330 w 589330"/>
              <a:gd name="connsiteY4" fmla="*/ 91 h 39189"/>
              <a:gd name="connsiteX0" fmla="*/ 530047 w 530047"/>
              <a:gd name="connsiteY0" fmla="*/ 0 h 91349"/>
              <a:gd name="connsiteX1" fmla="*/ 257950 w 530047"/>
              <a:gd name="connsiteY1" fmla="*/ 39098 h 91349"/>
              <a:gd name="connsiteX2" fmla="*/ 212798 w 530047"/>
              <a:gd name="connsiteY2" fmla="*/ 39098 h 91349"/>
              <a:gd name="connsiteX3" fmla="*/ 32158 w 530047"/>
              <a:gd name="connsiteY3" fmla="*/ 91349 h 91349"/>
              <a:gd name="connsiteX0" fmla="*/ 317249 w 317249"/>
              <a:gd name="connsiteY0" fmla="*/ 0 h 39098"/>
              <a:gd name="connsiteX1" fmla="*/ 45152 w 317249"/>
              <a:gd name="connsiteY1" fmla="*/ 39098 h 39098"/>
              <a:gd name="connsiteX2" fmla="*/ 0 w 317249"/>
              <a:gd name="connsiteY2" fmla="*/ 39098 h 39098"/>
            </a:gdLst>
            <a:ahLst/>
            <a:cxnLst>
              <a:cxn ang="0">
                <a:pos x="connsiteX0" y="connsiteY0"/>
              </a:cxn>
              <a:cxn ang="0">
                <a:pos x="connsiteX1" y="connsiteY1"/>
              </a:cxn>
              <a:cxn ang="0">
                <a:pos x="connsiteX2" y="connsiteY2"/>
              </a:cxn>
            </a:cxnLst>
            <a:rect l="l" t="t" r="r" b="b"/>
            <a:pathLst>
              <a:path w="317249" h="39098">
                <a:moveTo>
                  <a:pt x="317249" y="0"/>
                </a:moveTo>
                <a:cubicBezTo>
                  <a:pt x="317249" y="20492"/>
                  <a:pt x="198685" y="37528"/>
                  <a:pt x="45152" y="39098"/>
                </a:cubicBezTo>
                <a:cubicBezTo>
                  <a:pt x="30124" y="39252"/>
                  <a:pt x="15029" y="39252"/>
                  <a:pt x="0" y="39098"/>
                </a:cubicBezTo>
              </a:path>
            </a:pathLst>
          </a:custGeom>
          <a:noFill/>
          <a:ln w="5715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6" name="Can 5"/>
          <p:cNvSpPr/>
          <p:nvPr/>
        </p:nvSpPr>
        <p:spPr>
          <a:xfrm>
            <a:off x="6093065" y="2357627"/>
            <a:ext cx="536335" cy="1699604"/>
          </a:xfrm>
          <a:prstGeom prst="can">
            <a:avLst/>
          </a:prstGeom>
          <a:blipFill>
            <a:blip r:embed="rId3"/>
            <a:stretch>
              <a:fillRect/>
            </a:stretch>
          </a:blip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flipH="1">
            <a:off x="7162800" y="1416050"/>
            <a:ext cx="609600" cy="734240"/>
          </a:xfrm>
          <a:prstGeom prst="cube">
            <a:avLst>
              <a:gd name="adj" fmla="val 41327"/>
            </a:avLst>
          </a:prstGeom>
          <a:solidFill>
            <a:srgbClr val="0000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white"/>
                </a:solidFill>
              </a:rPr>
              <a:t>S</a:t>
            </a:r>
            <a:endParaRPr lang="en-US" sz="2000" b="1" dirty="0">
              <a:solidFill>
                <a:prstClr val="white"/>
              </a:solidFill>
            </a:endParaRPr>
          </a:p>
        </p:txBody>
      </p:sp>
      <p:grpSp>
        <p:nvGrpSpPr>
          <p:cNvPr id="55" name="Group 54"/>
          <p:cNvGrpSpPr/>
          <p:nvPr/>
        </p:nvGrpSpPr>
        <p:grpSpPr>
          <a:xfrm>
            <a:off x="5791200" y="1390649"/>
            <a:ext cx="1118584" cy="2357811"/>
            <a:chOff x="5791200" y="1390649"/>
            <a:chExt cx="1118584" cy="2357811"/>
          </a:xfrm>
        </p:grpSpPr>
        <p:cxnSp>
          <p:nvCxnSpPr>
            <p:cNvPr id="9" name="Straight Connector 8"/>
            <p:cNvCxnSpPr>
              <a:endCxn id="10" idx="0"/>
            </p:cNvCxnSpPr>
            <p:nvPr/>
          </p:nvCxnSpPr>
          <p:spPr>
            <a:xfrm>
              <a:off x="5957999" y="1390649"/>
              <a:ext cx="748406" cy="0"/>
            </a:xfrm>
            <a:prstGeom prst="line">
              <a:avLst/>
            </a:prstGeom>
            <a:ln w="38100">
              <a:solidFill>
                <a:srgbClr val="FF3300"/>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0" name="Right Bracket 9"/>
            <p:cNvSpPr/>
            <p:nvPr/>
          </p:nvSpPr>
          <p:spPr>
            <a:xfrm>
              <a:off x="6706405" y="1390649"/>
              <a:ext cx="203379" cy="966977"/>
            </a:xfrm>
            <a:prstGeom prst="rightBracket">
              <a:avLst>
                <a:gd name="adj" fmla="val 44270"/>
              </a:avLst>
            </a:prstGeom>
            <a:ln w="38100">
              <a:solidFill>
                <a:srgbClr val="FF3300"/>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1" name="Right Bracket 10"/>
            <p:cNvSpPr/>
            <p:nvPr/>
          </p:nvSpPr>
          <p:spPr>
            <a:xfrm flipH="1">
              <a:off x="5791200" y="1390649"/>
              <a:ext cx="203379" cy="966977"/>
            </a:xfrm>
            <a:prstGeom prst="rightBracket">
              <a:avLst>
                <a:gd name="adj" fmla="val 44270"/>
              </a:avLst>
            </a:prstGeom>
            <a:ln w="38100">
              <a:solidFill>
                <a:srgbClr val="FF3300"/>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cxnSp>
          <p:nvCxnSpPr>
            <p:cNvPr id="12" name="Straight Connector 11"/>
            <p:cNvCxnSpPr/>
            <p:nvPr/>
          </p:nvCxnSpPr>
          <p:spPr>
            <a:xfrm>
              <a:off x="5975354" y="2348777"/>
              <a:ext cx="0" cy="394566"/>
            </a:xfrm>
            <a:prstGeom prst="line">
              <a:avLst/>
            </a:prstGeom>
            <a:ln w="38100">
              <a:solidFill>
                <a:srgbClr val="FF3300"/>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12761" y="2344826"/>
              <a:ext cx="0" cy="1403634"/>
            </a:xfrm>
            <a:prstGeom prst="line">
              <a:avLst/>
            </a:prstGeom>
            <a:ln w="38100">
              <a:solidFill>
                <a:srgbClr val="FF3300"/>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grpSp>
      <p:sp>
        <p:nvSpPr>
          <p:cNvPr id="20" name="Cube 19"/>
          <p:cNvSpPr/>
          <p:nvPr/>
        </p:nvSpPr>
        <p:spPr>
          <a:xfrm flipH="1">
            <a:off x="4876800" y="1416050"/>
            <a:ext cx="609600" cy="734240"/>
          </a:xfrm>
          <a:prstGeom prst="cube">
            <a:avLst>
              <a:gd name="adj" fmla="val 41327"/>
            </a:avLst>
          </a:prstGeom>
          <a:solidFill>
            <a:srgbClr val="FF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white"/>
                </a:solidFill>
              </a:rPr>
              <a:t>N</a:t>
            </a:r>
            <a:endParaRPr lang="en-US" sz="2000" b="1" dirty="0">
              <a:solidFill>
                <a:prstClr val="white"/>
              </a:solidFill>
            </a:endParaRPr>
          </a:p>
        </p:txBody>
      </p:sp>
      <p:sp>
        <p:nvSpPr>
          <p:cNvPr id="21" name="Pie 35"/>
          <p:cNvSpPr/>
          <p:nvPr/>
        </p:nvSpPr>
        <p:spPr>
          <a:xfrm>
            <a:off x="6345940" y="2705698"/>
            <a:ext cx="300672" cy="54544"/>
          </a:xfrm>
          <a:custGeom>
            <a:avLst/>
            <a:gdLst>
              <a:gd name="connsiteX0" fmla="*/ 457200 w 457200"/>
              <a:gd name="connsiteY0" fmla="*/ 52159 h 104317"/>
              <a:gd name="connsiteX1" fmla="*/ 228625 w 457200"/>
              <a:gd name="connsiteY1" fmla="*/ 104318 h 104317"/>
              <a:gd name="connsiteX2" fmla="*/ 2 w 457200"/>
              <a:gd name="connsiteY2" fmla="*/ 52381 h 104317"/>
              <a:gd name="connsiteX3" fmla="*/ 228600 w 457200"/>
              <a:gd name="connsiteY3" fmla="*/ 52159 h 104317"/>
              <a:gd name="connsiteX4" fmla="*/ 457200 w 457200"/>
              <a:gd name="connsiteY4" fmla="*/ 52159 h 104317"/>
              <a:gd name="connsiteX0" fmla="*/ 457198 w 457198"/>
              <a:gd name="connsiteY0" fmla="*/ 0 h 52159"/>
              <a:gd name="connsiteX1" fmla="*/ 228623 w 457198"/>
              <a:gd name="connsiteY1" fmla="*/ 52159 h 52159"/>
              <a:gd name="connsiteX2" fmla="*/ 0 w 457198"/>
              <a:gd name="connsiteY2" fmla="*/ 222 h 52159"/>
              <a:gd name="connsiteX3" fmla="*/ 457198 w 457198"/>
              <a:gd name="connsiteY3" fmla="*/ 0 h 52159"/>
              <a:gd name="connsiteX0" fmla="*/ 400499 w 400499"/>
              <a:gd name="connsiteY0" fmla="*/ 0 h 91662"/>
              <a:gd name="connsiteX1" fmla="*/ 171924 w 400499"/>
              <a:gd name="connsiteY1" fmla="*/ 52159 h 91662"/>
              <a:gd name="connsiteX2" fmla="*/ 34741 w 400499"/>
              <a:gd name="connsiteY2" fmla="*/ 91662 h 91662"/>
              <a:gd name="connsiteX0" fmla="*/ 228575 w 228575"/>
              <a:gd name="connsiteY0" fmla="*/ 0 h 52159"/>
              <a:gd name="connsiteX1" fmla="*/ 0 w 228575"/>
              <a:gd name="connsiteY1" fmla="*/ 52159 h 52159"/>
            </a:gdLst>
            <a:ahLst/>
            <a:cxnLst>
              <a:cxn ang="0">
                <a:pos x="connsiteX0" y="connsiteY0"/>
              </a:cxn>
              <a:cxn ang="0">
                <a:pos x="connsiteX1" y="connsiteY1"/>
              </a:cxn>
            </a:cxnLst>
            <a:rect l="l" t="t" r="r" b="b"/>
            <a:pathLst>
              <a:path w="228575" h="52159">
                <a:moveTo>
                  <a:pt x="228575" y="0"/>
                </a:moveTo>
                <a:cubicBezTo>
                  <a:pt x="228575" y="28804"/>
                  <a:pt x="126243" y="52156"/>
                  <a:pt x="0" y="52159"/>
                </a:cubicBezTo>
              </a:path>
            </a:pathLst>
          </a:custGeom>
          <a:noFill/>
          <a:ln w="5715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2" name="Pie 35"/>
          <p:cNvSpPr/>
          <p:nvPr/>
        </p:nvSpPr>
        <p:spPr>
          <a:xfrm flipH="1">
            <a:off x="6049554" y="2715099"/>
            <a:ext cx="313141" cy="45719"/>
          </a:xfrm>
          <a:custGeom>
            <a:avLst/>
            <a:gdLst>
              <a:gd name="connsiteX0" fmla="*/ 457200 w 457200"/>
              <a:gd name="connsiteY0" fmla="*/ 52159 h 104317"/>
              <a:gd name="connsiteX1" fmla="*/ 228625 w 457200"/>
              <a:gd name="connsiteY1" fmla="*/ 104318 h 104317"/>
              <a:gd name="connsiteX2" fmla="*/ 2 w 457200"/>
              <a:gd name="connsiteY2" fmla="*/ 52381 h 104317"/>
              <a:gd name="connsiteX3" fmla="*/ 228600 w 457200"/>
              <a:gd name="connsiteY3" fmla="*/ 52159 h 104317"/>
              <a:gd name="connsiteX4" fmla="*/ 457200 w 457200"/>
              <a:gd name="connsiteY4" fmla="*/ 52159 h 104317"/>
              <a:gd name="connsiteX0" fmla="*/ 457198 w 457198"/>
              <a:gd name="connsiteY0" fmla="*/ 0 h 52159"/>
              <a:gd name="connsiteX1" fmla="*/ 228623 w 457198"/>
              <a:gd name="connsiteY1" fmla="*/ 52159 h 52159"/>
              <a:gd name="connsiteX2" fmla="*/ 0 w 457198"/>
              <a:gd name="connsiteY2" fmla="*/ 222 h 52159"/>
              <a:gd name="connsiteX3" fmla="*/ 457198 w 457198"/>
              <a:gd name="connsiteY3" fmla="*/ 0 h 52159"/>
              <a:gd name="connsiteX0" fmla="*/ 400499 w 400499"/>
              <a:gd name="connsiteY0" fmla="*/ 0 h 91662"/>
              <a:gd name="connsiteX1" fmla="*/ 171924 w 400499"/>
              <a:gd name="connsiteY1" fmla="*/ 52159 h 91662"/>
              <a:gd name="connsiteX2" fmla="*/ 34741 w 400499"/>
              <a:gd name="connsiteY2" fmla="*/ 91662 h 91662"/>
              <a:gd name="connsiteX0" fmla="*/ 228575 w 228575"/>
              <a:gd name="connsiteY0" fmla="*/ 0 h 52159"/>
              <a:gd name="connsiteX1" fmla="*/ 0 w 228575"/>
              <a:gd name="connsiteY1" fmla="*/ 52159 h 52159"/>
            </a:gdLst>
            <a:ahLst/>
            <a:cxnLst>
              <a:cxn ang="0">
                <a:pos x="connsiteX0" y="connsiteY0"/>
              </a:cxn>
              <a:cxn ang="0">
                <a:pos x="connsiteX1" y="connsiteY1"/>
              </a:cxn>
            </a:cxnLst>
            <a:rect l="l" t="t" r="r" b="b"/>
            <a:pathLst>
              <a:path w="228575" h="52159">
                <a:moveTo>
                  <a:pt x="228575" y="0"/>
                </a:moveTo>
                <a:cubicBezTo>
                  <a:pt x="228575" y="28804"/>
                  <a:pt x="126243" y="52156"/>
                  <a:pt x="0" y="52159"/>
                </a:cubicBezTo>
              </a:path>
            </a:pathLst>
          </a:custGeom>
          <a:noFill/>
          <a:ln w="5715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4" name="Rectangle 23"/>
          <p:cNvSpPr/>
          <p:nvPr/>
        </p:nvSpPr>
        <p:spPr>
          <a:xfrm>
            <a:off x="5957998" y="2685502"/>
            <a:ext cx="107046" cy="7235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5" name="Pie 35"/>
          <p:cNvSpPr/>
          <p:nvPr/>
        </p:nvSpPr>
        <p:spPr>
          <a:xfrm>
            <a:off x="6327141" y="3692567"/>
            <a:ext cx="300672" cy="54544"/>
          </a:xfrm>
          <a:custGeom>
            <a:avLst/>
            <a:gdLst>
              <a:gd name="connsiteX0" fmla="*/ 457200 w 457200"/>
              <a:gd name="connsiteY0" fmla="*/ 52159 h 104317"/>
              <a:gd name="connsiteX1" fmla="*/ 228625 w 457200"/>
              <a:gd name="connsiteY1" fmla="*/ 104318 h 104317"/>
              <a:gd name="connsiteX2" fmla="*/ 2 w 457200"/>
              <a:gd name="connsiteY2" fmla="*/ 52381 h 104317"/>
              <a:gd name="connsiteX3" fmla="*/ 228600 w 457200"/>
              <a:gd name="connsiteY3" fmla="*/ 52159 h 104317"/>
              <a:gd name="connsiteX4" fmla="*/ 457200 w 457200"/>
              <a:gd name="connsiteY4" fmla="*/ 52159 h 104317"/>
              <a:gd name="connsiteX0" fmla="*/ 457198 w 457198"/>
              <a:gd name="connsiteY0" fmla="*/ 0 h 52159"/>
              <a:gd name="connsiteX1" fmla="*/ 228623 w 457198"/>
              <a:gd name="connsiteY1" fmla="*/ 52159 h 52159"/>
              <a:gd name="connsiteX2" fmla="*/ 0 w 457198"/>
              <a:gd name="connsiteY2" fmla="*/ 222 h 52159"/>
              <a:gd name="connsiteX3" fmla="*/ 457198 w 457198"/>
              <a:gd name="connsiteY3" fmla="*/ 0 h 52159"/>
              <a:gd name="connsiteX0" fmla="*/ 400499 w 400499"/>
              <a:gd name="connsiteY0" fmla="*/ 0 h 91662"/>
              <a:gd name="connsiteX1" fmla="*/ 171924 w 400499"/>
              <a:gd name="connsiteY1" fmla="*/ 52159 h 91662"/>
              <a:gd name="connsiteX2" fmla="*/ 34741 w 400499"/>
              <a:gd name="connsiteY2" fmla="*/ 91662 h 91662"/>
              <a:gd name="connsiteX0" fmla="*/ 228575 w 228575"/>
              <a:gd name="connsiteY0" fmla="*/ 0 h 52159"/>
              <a:gd name="connsiteX1" fmla="*/ 0 w 228575"/>
              <a:gd name="connsiteY1" fmla="*/ 52159 h 52159"/>
            </a:gdLst>
            <a:ahLst/>
            <a:cxnLst>
              <a:cxn ang="0">
                <a:pos x="connsiteX0" y="connsiteY0"/>
              </a:cxn>
              <a:cxn ang="0">
                <a:pos x="connsiteX1" y="connsiteY1"/>
              </a:cxn>
            </a:cxnLst>
            <a:rect l="l" t="t" r="r" b="b"/>
            <a:pathLst>
              <a:path w="228575" h="52159">
                <a:moveTo>
                  <a:pt x="228575" y="0"/>
                </a:moveTo>
                <a:cubicBezTo>
                  <a:pt x="228575" y="28804"/>
                  <a:pt x="126243" y="52156"/>
                  <a:pt x="0" y="52159"/>
                </a:cubicBezTo>
              </a:path>
            </a:pathLst>
          </a:custGeom>
          <a:noFill/>
          <a:ln w="5715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6" name="Pie 35"/>
          <p:cNvSpPr/>
          <p:nvPr/>
        </p:nvSpPr>
        <p:spPr>
          <a:xfrm flipH="1">
            <a:off x="6030755" y="3701946"/>
            <a:ext cx="313141" cy="45719"/>
          </a:xfrm>
          <a:custGeom>
            <a:avLst/>
            <a:gdLst>
              <a:gd name="connsiteX0" fmla="*/ 457200 w 457200"/>
              <a:gd name="connsiteY0" fmla="*/ 52159 h 104317"/>
              <a:gd name="connsiteX1" fmla="*/ 228625 w 457200"/>
              <a:gd name="connsiteY1" fmla="*/ 104318 h 104317"/>
              <a:gd name="connsiteX2" fmla="*/ 2 w 457200"/>
              <a:gd name="connsiteY2" fmla="*/ 52381 h 104317"/>
              <a:gd name="connsiteX3" fmla="*/ 228600 w 457200"/>
              <a:gd name="connsiteY3" fmla="*/ 52159 h 104317"/>
              <a:gd name="connsiteX4" fmla="*/ 457200 w 457200"/>
              <a:gd name="connsiteY4" fmla="*/ 52159 h 104317"/>
              <a:gd name="connsiteX0" fmla="*/ 457198 w 457198"/>
              <a:gd name="connsiteY0" fmla="*/ 0 h 52159"/>
              <a:gd name="connsiteX1" fmla="*/ 228623 w 457198"/>
              <a:gd name="connsiteY1" fmla="*/ 52159 h 52159"/>
              <a:gd name="connsiteX2" fmla="*/ 0 w 457198"/>
              <a:gd name="connsiteY2" fmla="*/ 222 h 52159"/>
              <a:gd name="connsiteX3" fmla="*/ 457198 w 457198"/>
              <a:gd name="connsiteY3" fmla="*/ 0 h 52159"/>
              <a:gd name="connsiteX0" fmla="*/ 400499 w 400499"/>
              <a:gd name="connsiteY0" fmla="*/ 0 h 91662"/>
              <a:gd name="connsiteX1" fmla="*/ 171924 w 400499"/>
              <a:gd name="connsiteY1" fmla="*/ 52159 h 91662"/>
              <a:gd name="connsiteX2" fmla="*/ 34741 w 400499"/>
              <a:gd name="connsiteY2" fmla="*/ 91662 h 91662"/>
              <a:gd name="connsiteX0" fmla="*/ 228575 w 228575"/>
              <a:gd name="connsiteY0" fmla="*/ 0 h 52159"/>
              <a:gd name="connsiteX1" fmla="*/ 0 w 228575"/>
              <a:gd name="connsiteY1" fmla="*/ 52159 h 52159"/>
            </a:gdLst>
            <a:ahLst/>
            <a:cxnLst>
              <a:cxn ang="0">
                <a:pos x="connsiteX0" y="connsiteY0"/>
              </a:cxn>
              <a:cxn ang="0">
                <a:pos x="connsiteX1" y="connsiteY1"/>
              </a:cxn>
            </a:cxnLst>
            <a:rect l="l" t="t" r="r" b="b"/>
            <a:pathLst>
              <a:path w="228575" h="52159">
                <a:moveTo>
                  <a:pt x="228575" y="0"/>
                </a:moveTo>
                <a:cubicBezTo>
                  <a:pt x="228575" y="28804"/>
                  <a:pt x="126243" y="52156"/>
                  <a:pt x="0" y="52159"/>
                </a:cubicBezTo>
              </a:path>
            </a:pathLst>
          </a:custGeom>
          <a:noFill/>
          <a:ln w="57150">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7" name="Rectangle 26"/>
          <p:cNvSpPr/>
          <p:nvPr/>
        </p:nvSpPr>
        <p:spPr>
          <a:xfrm>
            <a:off x="6625979" y="3681335"/>
            <a:ext cx="110577" cy="7235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8" name="Rounded Rectangle 27"/>
          <p:cNvSpPr/>
          <p:nvPr/>
        </p:nvSpPr>
        <p:spPr>
          <a:xfrm>
            <a:off x="5892888" y="1493137"/>
            <a:ext cx="915205" cy="762000"/>
          </a:xfrm>
          <a:prstGeom prst="roundRect">
            <a:avLst/>
          </a:prstGeom>
          <a:gradFill flip="none" rotWithShape="1">
            <a:gsLst>
              <a:gs pos="0">
                <a:schemeClr val="bg1"/>
              </a:gs>
              <a:gs pos="100000">
                <a:schemeClr val="bg1">
                  <a:lumMod val="50000"/>
                </a:schemeClr>
              </a:gs>
            </a:gsLst>
            <a:path path="circle">
              <a:fillToRect l="50000" t="50000" r="50000" b="50000"/>
            </a:path>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66" name="Group 65"/>
          <p:cNvGrpSpPr/>
          <p:nvPr/>
        </p:nvGrpSpPr>
        <p:grpSpPr>
          <a:xfrm>
            <a:off x="5537528" y="2705698"/>
            <a:ext cx="2082476" cy="2075852"/>
            <a:chOff x="5537528" y="2705698"/>
            <a:chExt cx="2082476" cy="2075852"/>
          </a:xfrm>
        </p:grpSpPr>
        <p:cxnSp>
          <p:nvCxnSpPr>
            <p:cNvPr id="13" name="Straight Connector 12"/>
            <p:cNvCxnSpPr/>
            <p:nvPr/>
          </p:nvCxnSpPr>
          <p:spPr>
            <a:xfrm>
              <a:off x="6712761" y="3731235"/>
              <a:ext cx="907243" cy="0"/>
            </a:xfrm>
            <a:prstGeom prst="line">
              <a:avLst/>
            </a:prstGeom>
            <a:ln w="28575">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a:off x="7147332" y="4185053"/>
              <a:ext cx="907242" cy="0"/>
            </a:xfrm>
            <a:prstGeom prst="line">
              <a:avLst/>
            </a:prstGeom>
            <a:ln w="28575">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6712757" y="4638674"/>
              <a:ext cx="907243" cy="0"/>
            </a:xfrm>
            <a:prstGeom prst="line">
              <a:avLst/>
            </a:prstGeom>
            <a:ln w="28575">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5544201" y="4638674"/>
              <a:ext cx="907243" cy="0"/>
            </a:xfrm>
            <a:prstGeom prst="line">
              <a:avLst/>
            </a:prstGeom>
            <a:ln w="28575">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544201" y="2705698"/>
              <a:ext cx="0" cy="1942503"/>
            </a:xfrm>
            <a:prstGeom prst="line">
              <a:avLst/>
            </a:prstGeom>
            <a:ln w="28575">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5537528" y="2713997"/>
              <a:ext cx="445545" cy="1"/>
            </a:xfrm>
            <a:prstGeom prst="line">
              <a:avLst/>
            </a:prstGeom>
            <a:ln w="28575">
              <a:solidFill>
                <a:schemeClr val="bg1"/>
              </a:solidFill>
            </a:ln>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388095" y="4495798"/>
              <a:ext cx="304800" cy="28575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a:t>
              </a:r>
              <a:endParaRPr lang="en-US" b="1" dirty="0">
                <a:solidFill>
                  <a:schemeClr val="tx1"/>
                </a:solidFill>
              </a:endParaRPr>
            </a:p>
          </p:txBody>
        </p:sp>
      </p:grpSp>
      <p:sp>
        <p:nvSpPr>
          <p:cNvPr id="33" name="TextBox 32"/>
          <p:cNvSpPr txBox="1"/>
          <p:nvPr/>
        </p:nvSpPr>
        <p:spPr bwMode="auto">
          <a:xfrm>
            <a:off x="5600955" y="2707125"/>
            <a:ext cx="392246"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solidFill>
                  <a:schemeClr val="bg1"/>
                </a:solidFill>
                <a:effectLst>
                  <a:outerShdw blurRad="38100" dist="38100" dir="2700000" algn="tl">
                    <a:srgbClr val="000000">
                      <a:alpha val="43137"/>
                    </a:srgbClr>
                  </a:outerShdw>
                </a:effectLst>
                <a:latin typeface="+mj-lt"/>
              </a:rPr>
              <a:t>B</a:t>
            </a:r>
            <a:r>
              <a:rPr kumimoji="1" lang="en-US" sz="1600" b="1" baseline="-25000" dirty="0" smtClean="0">
                <a:solidFill>
                  <a:schemeClr val="bg1"/>
                </a:solidFill>
                <a:effectLst>
                  <a:outerShdw blurRad="38100" dist="38100" dir="2700000" algn="tl">
                    <a:srgbClr val="000000">
                      <a:alpha val="43137"/>
                    </a:srgbClr>
                  </a:outerShdw>
                </a:effectLst>
                <a:latin typeface="+mj-lt"/>
              </a:rPr>
              <a:t>1</a:t>
            </a:r>
          </a:p>
        </p:txBody>
      </p:sp>
      <p:sp>
        <p:nvSpPr>
          <p:cNvPr id="34" name="TextBox 33"/>
          <p:cNvSpPr txBox="1"/>
          <p:nvPr/>
        </p:nvSpPr>
        <p:spPr bwMode="auto">
          <a:xfrm>
            <a:off x="5589755" y="2228849"/>
            <a:ext cx="267909"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solidFill>
                  <a:schemeClr val="bg1"/>
                </a:solidFill>
                <a:effectLst>
                  <a:outerShdw blurRad="38100" dist="38100" dir="2700000" algn="tl">
                    <a:srgbClr val="000000">
                      <a:alpha val="43137"/>
                    </a:srgbClr>
                  </a:outerShdw>
                </a:effectLst>
                <a:latin typeface="+mj-lt"/>
              </a:rPr>
              <a:t>A</a:t>
            </a:r>
            <a:endParaRPr kumimoji="1" lang="en-US" sz="1600" b="1" baseline="-25000" dirty="0" smtClean="0">
              <a:solidFill>
                <a:schemeClr val="bg1"/>
              </a:solidFill>
              <a:effectLst>
                <a:outerShdw blurRad="38100" dist="38100" dir="2700000" algn="tl">
                  <a:srgbClr val="000000">
                    <a:alpha val="43137"/>
                  </a:srgbClr>
                </a:outerShdw>
              </a:effectLst>
              <a:latin typeface="+mj-lt"/>
            </a:endParaRPr>
          </a:p>
        </p:txBody>
      </p:sp>
      <p:sp>
        <p:nvSpPr>
          <p:cNvPr id="35" name="TextBox 34"/>
          <p:cNvSpPr txBox="1"/>
          <p:nvPr/>
        </p:nvSpPr>
        <p:spPr bwMode="auto">
          <a:xfrm>
            <a:off x="6808093" y="2271628"/>
            <a:ext cx="267909"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solidFill>
                  <a:schemeClr val="bg1"/>
                </a:solidFill>
                <a:effectLst>
                  <a:outerShdw blurRad="38100" dist="38100" dir="2700000" algn="tl">
                    <a:srgbClr val="000000">
                      <a:alpha val="43137"/>
                    </a:srgbClr>
                  </a:outerShdw>
                </a:effectLst>
                <a:latin typeface="+mj-lt"/>
              </a:rPr>
              <a:t>D</a:t>
            </a:r>
            <a:endParaRPr kumimoji="1" lang="en-US" sz="1600" b="1" baseline="-25000" dirty="0" smtClean="0">
              <a:solidFill>
                <a:schemeClr val="bg1"/>
              </a:solidFill>
              <a:effectLst>
                <a:outerShdw blurRad="38100" dist="38100" dir="2700000" algn="tl">
                  <a:srgbClr val="000000">
                    <a:alpha val="43137"/>
                  </a:srgbClr>
                </a:outerShdw>
              </a:effectLst>
              <a:latin typeface="+mj-lt"/>
            </a:endParaRPr>
          </a:p>
        </p:txBody>
      </p:sp>
      <p:sp>
        <p:nvSpPr>
          <p:cNvPr id="36" name="TextBox 35"/>
          <p:cNvSpPr txBox="1"/>
          <p:nvPr/>
        </p:nvSpPr>
        <p:spPr bwMode="auto">
          <a:xfrm>
            <a:off x="5589755" y="1134699"/>
            <a:ext cx="267909"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solidFill>
                  <a:schemeClr val="bg1"/>
                </a:solidFill>
                <a:latin typeface="+mj-lt"/>
              </a:rPr>
              <a:t>B</a:t>
            </a:r>
            <a:endParaRPr kumimoji="1" lang="en-US" sz="1600" b="1" baseline="-25000" dirty="0" smtClean="0">
              <a:solidFill>
                <a:schemeClr val="bg1"/>
              </a:solidFill>
              <a:latin typeface="+mj-lt"/>
            </a:endParaRPr>
          </a:p>
        </p:txBody>
      </p:sp>
      <p:sp>
        <p:nvSpPr>
          <p:cNvPr id="37" name="TextBox 36"/>
          <p:cNvSpPr txBox="1"/>
          <p:nvPr/>
        </p:nvSpPr>
        <p:spPr bwMode="auto">
          <a:xfrm>
            <a:off x="6808093" y="1134699"/>
            <a:ext cx="267909"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solidFill>
                  <a:schemeClr val="bg1"/>
                </a:solidFill>
                <a:latin typeface="+mj-lt"/>
              </a:rPr>
              <a:t>C</a:t>
            </a:r>
            <a:endParaRPr kumimoji="1" lang="en-US" sz="1600" b="1" baseline="-25000" dirty="0" smtClean="0">
              <a:solidFill>
                <a:schemeClr val="bg1"/>
              </a:solidFill>
              <a:latin typeface="+mj-lt"/>
            </a:endParaRPr>
          </a:p>
        </p:txBody>
      </p:sp>
      <p:sp>
        <p:nvSpPr>
          <p:cNvPr id="38" name="TextBox 37"/>
          <p:cNvSpPr txBox="1"/>
          <p:nvPr/>
        </p:nvSpPr>
        <p:spPr bwMode="auto">
          <a:xfrm>
            <a:off x="6576968" y="3680995"/>
            <a:ext cx="392246"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solidFill>
                  <a:schemeClr val="bg1"/>
                </a:solidFill>
                <a:effectLst>
                  <a:outerShdw blurRad="38100" dist="38100" dir="2700000" algn="tl">
                    <a:srgbClr val="000000">
                      <a:alpha val="43137"/>
                    </a:srgbClr>
                  </a:outerShdw>
                </a:effectLst>
                <a:latin typeface="+mj-lt"/>
              </a:rPr>
              <a:t>B</a:t>
            </a:r>
            <a:r>
              <a:rPr kumimoji="1" lang="en-US" sz="1600" b="1" baseline="-25000" dirty="0" smtClean="0">
                <a:solidFill>
                  <a:schemeClr val="bg1"/>
                </a:solidFill>
                <a:effectLst>
                  <a:outerShdw blurRad="38100" dist="38100" dir="2700000" algn="tl">
                    <a:srgbClr val="000000">
                      <a:alpha val="43137"/>
                    </a:srgbClr>
                  </a:outerShdw>
                </a:effectLst>
                <a:latin typeface="+mj-lt"/>
              </a:rPr>
              <a:t>2</a:t>
            </a:r>
          </a:p>
        </p:txBody>
      </p:sp>
      <p:sp>
        <p:nvSpPr>
          <p:cNvPr id="41" name="Freeform 40"/>
          <p:cNvSpPr/>
          <p:nvPr/>
        </p:nvSpPr>
        <p:spPr>
          <a:xfrm>
            <a:off x="6564152" y="2743199"/>
            <a:ext cx="1071087" cy="988695"/>
          </a:xfrm>
          <a:custGeom>
            <a:avLst/>
            <a:gdLst>
              <a:gd name="connsiteX0" fmla="*/ 7620 w 982980"/>
              <a:gd name="connsiteY0" fmla="*/ 0 h 883920"/>
              <a:gd name="connsiteX1" fmla="*/ 982980 w 982980"/>
              <a:gd name="connsiteY1" fmla="*/ 441960 h 883920"/>
              <a:gd name="connsiteX2" fmla="*/ 0 w 982980"/>
              <a:gd name="connsiteY2" fmla="*/ 883920 h 883920"/>
              <a:gd name="connsiteX0" fmla="*/ 95727 w 1071087"/>
              <a:gd name="connsiteY0" fmla="*/ 0 h 988695"/>
              <a:gd name="connsiteX1" fmla="*/ 1071087 w 1071087"/>
              <a:gd name="connsiteY1" fmla="*/ 441960 h 988695"/>
              <a:gd name="connsiteX2" fmla="*/ 0 w 1071087"/>
              <a:gd name="connsiteY2" fmla="*/ 988695 h 988695"/>
            </a:gdLst>
            <a:ahLst/>
            <a:cxnLst>
              <a:cxn ang="0">
                <a:pos x="connsiteX0" y="connsiteY0"/>
              </a:cxn>
              <a:cxn ang="0">
                <a:pos x="connsiteX1" y="connsiteY1"/>
              </a:cxn>
              <a:cxn ang="0">
                <a:pos x="connsiteX2" y="connsiteY2"/>
              </a:cxn>
            </a:cxnLst>
            <a:rect l="l" t="t" r="r" b="b"/>
            <a:pathLst>
              <a:path w="1071087" h="988695">
                <a:moveTo>
                  <a:pt x="95727" y="0"/>
                </a:moveTo>
                <a:lnTo>
                  <a:pt x="1071087" y="441960"/>
                </a:lnTo>
                <a:lnTo>
                  <a:pt x="0" y="988695"/>
                </a:lnTo>
              </a:path>
            </a:pathLst>
          </a:custGeom>
          <a:noFill/>
          <a:ln w="12700">
            <a:solidFill>
              <a:schemeClr val="bg1"/>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bwMode="auto">
          <a:xfrm>
            <a:off x="7637942" y="3016871"/>
            <a:ext cx="990600" cy="307777"/>
          </a:xfrm>
          <a:prstGeom prst="rect">
            <a:avLst/>
          </a:prstGeom>
          <a:noFill/>
          <a:ln w="9525">
            <a:noFill/>
            <a:miter lim="800000"/>
            <a:headEnd/>
            <a:tailEnd/>
          </a:ln>
          <a:effectLst/>
        </p:spPr>
        <p:txBody>
          <a:bodyPr wrap="square" rtlCol="0" anchor="ctr">
            <a:spAutoFit/>
          </a:bodyPr>
          <a:lstStyle/>
          <a:p>
            <a:pPr eaLnBrk="1" hangingPunct="1">
              <a:spcBef>
                <a:spcPct val="50000"/>
              </a:spcBef>
            </a:pPr>
            <a:r>
              <a:rPr kumimoji="1" lang="en-US" sz="1400" b="1" dirty="0" smtClean="0">
                <a:solidFill>
                  <a:srgbClr val="FFFF00"/>
                </a:solidFill>
                <a:latin typeface="+mj-lt"/>
              </a:rPr>
              <a:t>Slip rings</a:t>
            </a:r>
          </a:p>
        </p:txBody>
      </p:sp>
      <p:sp>
        <p:nvSpPr>
          <p:cNvPr id="47" name="TextBox 46"/>
          <p:cNvSpPr txBox="1"/>
          <p:nvPr/>
        </p:nvSpPr>
        <p:spPr bwMode="auto">
          <a:xfrm>
            <a:off x="8042275" y="1906224"/>
            <a:ext cx="844550" cy="307777"/>
          </a:xfrm>
          <a:prstGeom prst="rect">
            <a:avLst/>
          </a:prstGeom>
          <a:noFill/>
          <a:ln w="9525">
            <a:noFill/>
            <a:miter lim="800000"/>
            <a:headEnd/>
            <a:tailEnd/>
          </a:ln>
          <a:effectLst/>
        </p:spPr>
        <p:txBody>
          <a:bodyPr wrap="square" rtlCol="0" anchor="ctr">
            <a:spAutoFit/>
          </a:bodyPr>
          <a:lstStyle/>
          <a:p>
            <a:pPr eaLnBrk="1" hangingPunct="1">
              <a:spcBef>
                <a:spcPct val="50000"/>
              </a:spcBef>
            </a:pPr>
            <a:r>
              <a:rPr kumimoji="1" lang="en-US" sz="1400" b="1" dirty="0" smtClean="0">
                <a:solidFill>
                  <a:srgbClr val="FFFF00"/>
                </a:solidFill>
                <a:latin typeface="+mj-lt"/>
              </a:rPr>
              <a:t>Iron core</a:t>
            </a:r>
            <a:endParaRPr kumimoji="1" lang="en-US" sz="1400" b="1" baseline="-25000" dirty="0" smtClean="0">
              <a:solidFill>
                <a:srgbClr val="FFFF00"/>
              </a:solidFill>
              <a:latin typeface="+mj-lt"/>
            </a:endParaRPr>
          </a:p>
        </p:txBody>
      </p:sp>
      <p:cxnSp>
        <p:nvCxnSpPr>
          <p:cNvPr id="48" name="Straight Arrow Connector 47"/>
          <p:cNvCxnSpPr/>
          <p:nvPr/>
        </p:nvCxnSpPr>
        <p:spPr>
          <a:xfrm flipH="1">
            <a:off x="6432660" y="2063970"/>
            <a:ext cx="1645920" cy="0"/>
          </a:xfrm>
          <a:prstGeom prst="straightConnector1">
            <a:avLst/>
          </a:prstGeom>
          <a:ln w="12700">
            <a:solidFill>
              <a:schemeClr val="bg1"/>
            </a:solidFill>
            <a:tailEnd type="arrow"/>
          </a:ln>
        </p:spPr>
        <p:style>
          <a:lnRef idx="3">
            <a:schemeClr val="dk1"/>
          </a:lnRef>
          <a:fillRef idx="0">
            <a:schemeClr val="dk1"/>
          </a:fillRef>
          <a:effectRef idx="2">
            <a:schemeClr val="dk1"/>
          </a:effectRef>
          <a:fontRef idx="minor">
            <a:schemeClr val="tx1"/>
          </a:fontRef>
        </p:style>
      </p:cxnSp>
      <p:cxnSp>
        <p:nvCxnSpPr>
          <p:cNvPr id="49" name="Straight Arrow Connector 48"/>
          <p:cNvCxnSpPr/>
          <p:nvPr/>
        </p:nvCxnSpPr>
        <p:spPr>
          <a:xfrm flipH="1">
            <a:off x="6705600" y="2619063"/>
            <a:ext cx="847670" cy="0"/>
          </a:xfrm>
          <a:prstGeom prst="straightConnector1">
            <a:avLst/>
          </a:prstGeom>
          <a:ln w="12700">
            <a:solidFill>
              <a:schemeClr val="bg1"/>
            </a:solidFill>
            <a:tailEnd type="arrow"/>
          </a:ln>
        </p:spPr>
        <p:style>
          <a:lnRef idx="3">
            <a:schemeClr val="dk1"/>
          </a:lnRef>
          <a:fillRef idx="0">
            <a:schemeClr val="dk1"/>
          </a:fillRef>
          <a:effectRef idx="2">
            <a:schemeClr val="dk1"/>
          </a:effectRef>
          <a:fontRef idx="minor">
            <a:schemeClr val="tx1"/>
          </a:fontRef>
        </p:style>
      </p:cxnSp>
      <p:sp>
        <p:nvSpPr>
          <p:cNvPr id="50" name="TextBox 49"/>
          <p:cNvSpPr txBox="1"/>
          <p:nvPr/>
        </p:nvSpPr>
        <p:spPr bwMode="auto">
          <a:xfrm>
            <a:off x="7509710" y="2362855"/>
            <a:ext cx="967540" cy="523220"/>
          </a:xfrm>
          <a:prstGeom prst="rect">
            <a:avLst/>
          </a:prstGeom>
          <a:noFill/>
          <a:ln w="9525">
            <a:noFill/>
            <a:miter lim="800000"/>
            <a:headEnd/>
            <a:tailEnd/>
          </a:ln>
          <a:effectLst/>
        </p:spPr>
        <p:txBody>
          <a:bodyPr wrap="square" rtlCol="0" anchor="ctr">
            <a:spAutoFit/>
          </a:bodyPr>
          <a:lstStyle/>
          <a:p>
            <a:pPr algn="ctr">
              <a:spcBef>
                <a:spcPct val="50000"/>
              </a:spcBef>
            </a:pPr>
            <a:r>
              <a:rPr kumimoji="1" lang="en-US" sz="1400" b="1" dirty="0">
                <a:solidFill>
                  <a:srgbClr val="FFFF00"/>
                </a:solidFill>
                <a:latin typeface="+mj-lt"/>
              </a:rPr>
              <a:t>Armature coil</a:t>
            </a:r>
          </a:p>
        </p:txBody>
      </p:sp>
      <p:cxnSp>
        <p:nvCxnSpPr>
          <p:cNvPr id="51" name="Straight Arrow Connector 50"/>
          <p:cNvCxnSpPr/>
          <p:nvPr/>
        </p:nvCxnSpPr>
        <p:spPr>
          <a:xfrm flipH="1">
            <a:off x="6386511" y="4005928"/>
            <a:ext cx="1463040" cy="0"/>
          </a:xfrm>
          <a:prstGeom prst="straightConnector1">
            <a:avLst/>
          </a:prstGeom>
          <a:ln w="12700">
            <a:solidFill>
              <a:schemeClr val="bg1"/>
            </a:solidFill>
            <a:tailEnd type="arrow"/>
          </a:ln>
        </p:spPr>
        <p:style>
          <a:lnRef idx="3">
            <a:schemeClr val="dk1"/>
          </a:lnRef>
          <a:fillRef idx="0">
            <a:schemeClr val="dk1"/>
          </a:fillRef>
          <a:effectRef idx="2">
            <a:schemeClr val="dk1"/>
          </a:effectRef>
          <a:fontRef idx="minor">
            <a:schemeClr val="tx1"/>
          </a:fontRef>
        </p:style>
      </p:cxnSp>
      <p:sp>
        <p:nvSpPr>
          <p:cNvPr id="52" name="TextBox 51"/>
          <p:cNvSpPr txBox="1"/>
          <p:nvPr/>
        </p:nvSpPr>
        <p:spPr bwMode="auto">
          <a:xfrm>
            <a:off x="7859489" y="3874922"/>
            <a:ext cx="522511" cy="307777"/>
          </a:xfrm>
          <a:prstGeom prst="rect">
            <a:avLst/>
          </a:prstGeom>
          <a:noFill/>
          <a:ln w="9525">
            <a:noFill/>
            <a:miter lim="800000"/>
            <a:headEnd/>
            <a:tailEnd/>
          </a:ln>
          <a:effectLst/>
        </p:spPr>
        <p:txBody>
          <a:bodyPr wrap="square" rtlCol="0" anchor="ctr">
            <a:spAutoFit/>
          </a:bodyPr>
          <a:lstStyle/>
          <a:p>
            <a:pPr>
              <a:spcBef>
                <a:spcPct val="50000"/>
              </a:spcBef>
            </a:pPr>
            <a:r>
              <a:rPr kumimoji="1" lang="en-US" sz="1400" b="1" dirty="0">
                <a:solidFill>
                  <a:srgbClr val="FFFF00"/>
                </a:solidFill>
                <a:latin typeface="+mj-lt"/>
              </a:rPr>
              <a:t>Axle</a:t>
            </a:r>
          </a:p>
        </p:txBody>
      </p:sp>
      <p:sp>
        <p:nvSpPr>
          <p:cNvPr id="54" name="Rectangle 53"/>
          <p:cNvSpPr/>
          <p:nvPr/>
        </p:nvSpPr>
        <p:spPr>
          <a:xfrm>
            <a:off x="438150" y="1256096"/>
            <a:ext cx="1492716" cy="369332"/>
          </a:xfrm>
          <a:prstGeom prst="rect">
            <a:avLst/>
          </a:prstGeom>
        </p:spPr>
        <p:txBody>
          <a:bodyPr wrap="none">
            <a:spAutoFit/>
          </a:bodyPr>
          <a:lstStyle/>
          <a:p>
            <a:r>
              <a:rPr lang="en-US" b="1" u="sng" kern="0" dirty="0">
                <a:solidFill>
                  <a:srgbClr val="FFFF00"/>
                </a:solidFill>
                <a:effectLst>
                  <a:outerShdw blurRad="38100" dist="38100" dir="2700000" algn="tl">
                    <a:srgbClr val="000000">
                      <a:alpha val="43137"/>
                    </a:srgbClr>
                  </a:outerShdw>
                </a:effectLst>
              </a:rPr>
              <a:t>Armature </a:t>
            </a:r>
            <a:r>
              <a:rPr lang="en-US" b="1" u="sng" kern="0" dirty="0" smtClean="0">
                <a:solidFill>
                  <a:srgbClr val="FFFF00"/>
                </a:solidFill>
                <a:effectLst>
                  <a:outerShdw blurRad="38100" dist="38100" dir="2700000" algn="tl">
                    <a:srgbClr val="000000">
                      <a:alpha val="43137"/>
                    </a:srgbClr>
                  </a:outerShdw>
                </a:effectLst>
              </a:rPr>
              <a:t>coil</a:t>
            </a:r>
            <a:endParaRPr lang="en-US" dirty="0">
              <a:solidFill>
                <a:srgbClr val="FFFF00"/>
              </a:solidFill>
              <a:effectLst>
                <a:outerShdw blurRad="38100" dist="38100" dir="2700000" algn="tl">
                  <a:srgbClr val="000000">
                    <a:alpha val="43137"/>
                  </a:srgbClr>
                </a:outerShdw>
              </a:effectLst>
            </a:endParaRPr>
          </a:p>
        </p:txBody>
      </p:sp>
      <p:sp>
        <p:nvSpPr>
          <p:cNvPr id="56" name="Rectangle 55"/>
          <p:cNvSpPr/>
          <p:nvPr/>
        </p:nvSpPr>
        <p:spPr>
          <a:xfrm>
            <a:off x="2133600" y="1256096"/>
            <a:ext cx="1593706" cy="369332"/>
          </a:xfrm>
          <a:prstGeom prst="rect">
            <a:avLst/>
          </a:prstGeom>
        </p:spPr>
        <p:txBody>
          <a:bodyPr wrap="none">
            <a:spAutoFit/>
          </a:bodyPr>
          <a:lstStyle/>
          <a:p>
            <a:r>
              <a:rPr lang="en-US" b="1" u="sng" kern="0" dirty="0">
                <a:solidFill>
                  <a:srgbClr val="FFFF00"/>
                </a:solidFill>
                <a:effectLst>
                  <a:outerShdw blurRad="38100" dist="38100" dir="2700000" algn="tl">
                    <a:srgbClr val="000000">
                      <a:alpha val="43137"/>
                    </a:srgbClr>
                  </a:outerShdw>
                </a:effectLst>
              </a:rPr>
              <a:t>Strong magnet</a:t>
            </a:r>
            <a:endParaRPr lang="en-US" dirty="0">
              <a:solidFill>
                <a:srgbClr val="FFFF00"/>
              </a:solidFill>
              <a:effectLst>
                <a:outerShdw blurRad="38100" dist="38100" dir="2700000" algn="tl">
                  <a:srgbClr val="000000">
                    <a:alpha val="43137"/>
                  </a:srgbClr>
                </a:outerShdw>
              </a:effectLst>
            </a:endParaRPr>
          </a:p>
        </p:txBody>
      </p:sp>
      <p:sp>
        <p:nvSpPr>
          <p:cNvPr id="58" name="Rectangle 57"/>
          <p:cNvSpPr/>
          <p:nvPr/>
        </p:nvSpPr>
        <p:spPr>
          <a:xfrm>
            <a:off x="438150" y="1729806"/>
            <a:ext cx="1043876" cy="369332"/>
          </a:xfrm>
          <a:prstGeom prst="rect">
            <a:avLst/>
          </a:prstGeom>
        </p:spPr>
        <p:txBody>
          <a:bodyPr wrap="none">
            <a:spAutoFit/>
          </a:bodyPr>
          <a:lstStyle/>
          <a:p>
            <a:r>
              <a:rPr lang="en-US" b="1" u="sng" kern="0" dirty="0" smtClean="0">
                <a:solidFill>
                  <a:srgbClr val="FFFF00"/>
                </a:solidFill>
                <a:effectLst>
                  <a:outerShdw blurRad="38100" dist="38100" dir="2700000" algn="tl">
                    <a:srgbClr val="000000">
                      <a:alpha val="43137"/>
                    </a:srgbClr>
                  </a:outerShdw>
                </a:effectLst>
              </a:rPr>
              <a:t>Slip rings</a:t>
            </a:r>
            <a:endParaRPr lang="en-US" dirty="0">
              <a:solidFill>
                <a:srgbClr val="FFFF00"/>
              </a:solidFill>
              <a:effectLst>
                <a:outerShdw blurRad="38100" dist="38100" dir="2700000" algn="tl">
                  <a:srgbClr val="000000">
                    <a:alpha val="43137"/>
                  </a:srgbClr>
                </a:outerShdw>
              </a:effectLst>
            </a:endParaRPr>
          </a:p>
        </p:txBody>
      </p:sp>
      <p:sp>
        <p:nvSpPr>
          <p:cNvPr id="63" name="TextBox 62"/>
          <p:cNvSpPr txBox="1"/>
          <p:nvPr/>
        </p:nvSpPr>
        <p:spPr bwMode="auto">
          <a:xfrm>
            <a:off x="6172111" y="2403475"/>
            <a:ext cx="392246"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latin typeface="+mj-lt"/>
              </a:rPr>
              <a:t>R</a:t>
            </a:r>
            <a:r>
              <a:rPr kumimoji="1" lang="en-US" sz="1600" b="1" baseline="-25000" dirty="0" smtClean="0">
                <a:latin typeface="+mj-lt"/>
              </a:rPr>
              <a:t>1</a:t>
            </a:r>
          </a:p>
        </p:txBody>
      </p:sp>
      <p:sp>
        <p:nvSpPr>
          <p:cNvPr id="64" name="TextBox 63"/>
          <p:cNvSpPr txBox="1"/>
          <p:nvPr/>
        </p:nvSpPr>
        <p:spPr bwMode="auto">
          <a:xfrm>
            <a:off x="6142009" y="3344446"/>
            <a:ext cx="392246" cy="338554"/>
          </a:xfrm>
          <a:prstGeom prst="rect">
            <a:avLst/>
          </a:prstGeom>
          <a:noFill/>
          <a:ln w="9525">
            <a:noFill/>
            <a:miter lim="800000"/>
            <a:headEnd/>
            <a:tailEnd/>
          </a:ln>
          <a:effectLst/>
        </p:spPr>
        <p:txBody>
          <a:bodyPr wrap="square" rtlCol="0" anchor="ctr">
            <a:spAutoFit/>
          </a:bodyPr>
          <a:lstStyle/>
          <a:p>
            <a:pPr algn="ctr" eaLnBrk="1" hangingPunct="1">
              <a:spcBef>
                <a:spcPct val="50000"/>
              </a:spcBef>
            </a:pPr>
            <a:r>
              <a:rPr kumimoji="1" lang="en-US" sz="1600" b="1" dirty="0" smtClean="0">
                <a:latin typeface="+mj-lt"/>
              </a:rPr>
              <a:t>R</a:t>
            </a:r>
            <a:r>
              <a:rPr kumimoji="1" lang="en-US" sz="1600" b="1" baseline="-25000" dirty="0" smtClean="0">
                <a:latin typeface="+mj-lt"/>
              </a:rPr>
              <a:t>1</a:t>
            </a:r>
          </a:p>
        </p:txBody>
      </p:sp>
      <p:sp>
        <p:nvSpPr>
          <p:cNvPr id="65" name="Rectangle 64"/>
          <p:cNvSpPr/>
          <p:nvPr/>
        </p:nvSpPr>
        <p:spPr>
          <a:xfrm>
            <a:off x="2133600" y="1745218"/>
            <a:ext cx="941283" cy="369332"/>
          </a:xfrm>
          <a:prstGeom prst="rect">
            <a:avLst/>
          </a:prstGeom>
        </p:spPr>
        <p:txBody>
          <a:bodyPr wrap="none">
            <a:spAutoFit/>
          </a:bodyPr>
          <a:lstStyle/>
          <a:p>
            <a:r>
              <a:rPr lang="en-US" b="1" u="sng" kern="0" dirty="0" smtClean="0">
                <a:solidFill>
                  <a:srgbClr val="FFFF00"/>
                </a:solidFill>
                <a:effectLst>
                  <a:outerShdw blurRad="38100" dist="38100" dir="2700000" algn="tl">
                    <a:srgbClr val="000000">
                      <a:alpha val="43137"/>
                    </a:srgbClr>
                  </a:outerShdw>
                </a:effectLst>
              </a:rPr>
              <a:t>Brushes</a:t>
            </a:r>
            <a:endParaRPr lang="en-US" b="1" u="sng" kern="0" dirty="0">
              <a:solidFill>
                <a:srgbClr val="FFFF00"/>
              </a:solidFill>
              <a:effectLst>
                <a:outerShdw blurRad="38100" dist="38100" dir="2700000" algn="tl">
                  <a:srgbClr val="000000">
                    <a:alpha val="43137"/>
                  </a:srgbClr>
                </a:outerShdw>
              </a:effectLst>
            </a:endParaRPr>
          </a:p>
        </p:txBody>
      </p:sp>
      <p:sp>
        <p:nvSpPr>
          <p:cNvPr id="67" name="Rectangle 66"/>
          <p:cNvSpPr/>
          <p:nvPr/>
        </p:nvSpPr>
        <p:spPr>
          <a:xfrm>
            <a:off x="423635" y="2230219"/>
            <a:ext cx="4591051" cy="646331"/>
          </a:xfrm>
          <a:prstGeom prst="rect">
            <a:avLst/>
          </a:prstGeom>
          <a:noFill/>
          <a:ln>
            <a:noFill/>
          </a:ln>
        </p:spPr>
        <p:style>
          <a:lnRef idx="3">
            <a:schemeClr val="lt1"/>
          </a:lnRef>
          <a:fillRef idx="1">
            <a:schemeClr val="accent5"/>
          </a:fillRef>
          <a:effectRef idx="1">
            <a:schemeClr val="accent5"/>
          </a:effectRef>
          <a:fontRef idx="minor">
            <a:schemeClr val="lt1"/>
          </a:fontRef>
        </p:style>
        <p:txBody>
          <a:bodyPr wrap="square">
            <a:spAutoFit/>
          </a:bodyPr>
          <a:lstStyle/>
          <a:p>
            <a:r>
              <a:rPr lang="en-US" kern="0" dirty="0" smtClean="0">
                <a:solidFill>
                  <a:schemeClr val="bg1"/>
                </a:solidFill>
                <a:latin typeface="Tw Cen MT" panose="020B0602020104020603" pitchFamily="34" charset="0"/>
              </a:rPr>
              <a:t>Armature, strong magnets and brushes are the same as used for electric motors. </a:t>
            </a:r>
            <a:endParaRPr lang="en-US" kern="0" dirty="0">
              <a:solidFill>
                <a:schemeClr val="bg1"/>
              </a:solidFill>
              <a:latin typeface="Tw Cen MT" panose="020B0602020104020603" pitchFamily="34" charset="0"/>
            </a:endParaRPr>
          </a:p>
        </p:txBody>
      </p:sp>
      <p:sp>
        <p:nvSpPr>
          <p:cNvPr id="68" name="Rectangle 67"/>
          <p:cNvSpPr/>
          <p:nvPr/>
        </p:nvSpPr>
        <p:spPr>
          <a:xfrm>
            <a:off x="423635" y="3001482"/>
            <a:ext cx="4591051" cy="923330"/>
          </a:xfrm>
          <a:prstGeom prst="rect">
            <a:avLst/>
          </a:prstGeom>
          <a:noFill/>
          <a:ln>
            <a:noFill/>
          </a:ln>
        </p:spPr>
        <p:style>
          <a:lnRef idx="3">
            <a:schemeClr val="lt1"/>
          </a:lnRef>
          <a:fillRef idx="1">
            <a:schemeClr val="accent5"/>
          </a:fillRef>
          <a:effectRef idx="1">
            <a:schemeClr val="accent5"/>
          </a:effectRef>
          <a:fontRef idx="minor">
            <a:schemeClr val="lt1"/>
          </a:fontRef>
        </p:style>
        <p:txBody>
          <a:bodyPr wrap="square">
            <a:spAutoFit/>
          </a:bodyPr>
          <a:lstStyle/>
          <a:p>
            <a:r>
              <a:rPr lang="en-US" kern="0" dirty="0" smtClean="0">
                <a:solidFill>
                  <a:schemeClr val="bg1"/>
                </a:solidFill>
                <a:latin typeface="Tw Cen MT" panose="020B0602020104020603" pitchFamily="34" charset="0"/>
              </a:rPr>
              <a:t>Slip rings : The two ends of the armature coil are connected to two brass slit rings R</a:t>
            </a:r>
            <a:r>
              <a:rPr lang="en-US" kern="0" baseline="-25000" dirty="0" smtClean="0">
                <a:solidFill>
                  <a:schemeClr val="bg1"/>
                </a:solidFill>
                <a:latin typeface="Tw Cen MT" panose="020B0602020104020603" pitchFamily="34" charset="0"/>
              </a:rPr>
              <a:t>1</a:t>
            </a:r>
            <a:r>
              <a:rPr lang="en-US" kern="0" dirty="0" smtClean="0">
                <a:solidFill>
                  <a:schemeClr val="bg1"/>
                </a:solidFill>
                <a:latin typeface="Tw Cen MT" panose="020B0602020104020603" pitchFamily="34" charset="0"/>
              </a:rPr>
              <a:t> and R</a:t>
            </a:r>
            <a:r>
              <a:rPr lang="en-US" kern="0" baseline="-25000" dirty="0" smtClean="0">
                <a:solidFill>
                  <a:schemeClr val="bg1"/>
                </a:solidFill>
                <a:latin typeface="Tw Cen MT" panose="020B0602020104020603" pitchFamily="34" charset="0"/>
              </a:rPr>
              <a:t>2</a:t>
            </a:r>
            <a:r>
              <a:rPr lang="en-US" kern="0" dirty="0" smtClean="0">
                <a:solidFill>
                  <a:schemeClr val="bg1"/>
                </a:solidFill>
                <a:latin typeface="Tw Cen MT" panose="020B0602020104020603" pitchFamily="34" charset="0"/>
              </a:rPr>
              <a:t>. These rings rotate along with the armature coil</a:t>
            </a:r>
            <a:endParaRPr lang="en-US" kern="0" dirty="0">
              <a:solidFill>
                <a:schemeClr val="bg1"/>
              </a:solidFill>
              <a:latin typeface="Tw Cen MT" panose="020B0602020104020603" pitchFamily="34" charset="0"/>
            </a:endParaRPr>
          </a:p>
        </p:txBody>
      </p:sp>
      <p:sp>
        <p:nvSpPr>
          <p:cNvPr id="69" name="Rectangle 68"/>
          <p:cNvSpPr/>
          <p:nvPr/>
        </p:nvSpPr>
        <p:spPr>
          <a:xfrm>
            <a:off x="423635" y="792718"/>
            <a:ext cx="4237057" cy="369332"/>
          </a:xfrm>
          <a:prstGeom prst="rect">
            <a:avLst/>
          </a:prstGeom>
        </p:spPr>
        <p:txBody>
          <a:bodyPr wrap="none">
            <a:spAutoFit/>
          </a:bodyPr>
          <a:lstStyle/>
          <a:p>
            <a:r>
              <a:rPr lang="en-US" b="1" kern="0" dirty="0" smtClean="0">
                <a:solidFill>
                  <a:schemeClr val="bg1"/>
                </a:solidFill>
                <a:effectLst>
                  <a:outerShdw blurRad="38100" dist="38100" dir="2700000" algn="tl">
                    <a:srgbClr val="000000">
                      <a:alpha val="43137"/>
                    </a:srgbClr>
                  </a:outerShdw>
                </a:effectLst>
              </a:rPr>
              <a:t>The main components of AC generator are</a:t>
            </a:r>
            <a:endParaRPr lang="en-US" dirty="0">
              <a:solidFill>
                <a:schemeClr val="bg1"/>
              </a:solidFill>
              <a:effectLst>
                <a:outerShdw blurRad="38100" dist="38100" dir="2700000" algn="tl">
                  <a:srgbClr val="000000">
                    <a:alpha val="43137"/>
                  </a:srgbClr>
                </a:outerShdw>
              </a:effectLst>
            </a:endParaRPr>
          </a:p>
        </p:txBody>
      </p:sp>
      <p:sp>
        <p:nvSpPr>
          <p:cNvPr id="57" name="Rectangle 56"/>
          <p:cNvSpPr/>
          <p:nvPr/>
        </p:nvSpPr>
        <p:spPr>
          <a:xfrm>
            <a:off x="5326539" y="765367"/>
            <a:ext cx="2075568" cy="400110"/>
          </a:xfrm>
          <a:prstGeom prst="rect">
            <a:avLst/>
          </a:prstGeom>
        </p:spPr>
        <p:txBody>
          <a:bodyPr wrap="none">
            <a:spAutoFit/>
          </a:bodyPr>
          <a:lstStyle/>
          <a:p>
            <a:pPr algn="ctr">
              <a:spcBef>
                <a:spcPct val="50000"/>
              </a:spcBef>
            </a:pPr>
            <a:r>
              <a:rPr kumimoji="1" lang="en-US" b="1" dirty="0" smtClean="0">
                <a:solidFill>
                  <a:srgbClr val="FFFF00"/>
                </a:solidFill>
              </a:rPr>
              <a:t>- </a:t>
            </a:r>
            <a:r>
              <a:rPr kumimoji="1" lang="en-US" sz="2000" b="1" dirty="0" smtClean="0">
                <a:solidFill>
                  <a:srgbClr val="FFFF00"/>
                </a:solidFill>
                <a:effectLst>
                  <a:outerShdw blurRad="38100" dist="38100" dir="2700000" algn="tl">
                    <a:srgbClr val="000000">
                      <a:alpha val="43137"/>
                    </a:srgbClr>
                  </a:outerShdw>
                </a:effectLst>
                <a:latin typeface="Tw Cen MT" panose="020B0602020104020603" pitchFamily="34" charset="0"/>
              </a:rPr>
              <a:t>CONSTRUCTION</a:t>
            </a:r>
            <a:endParaRPr kumimoji="1" lang="en-US" sz="2000" b="1" dirty="0">
              <a:solidFill>
                <a:srgbClr val="FFFF00"/>
              </a:solidFill>
              <a:effectLst>
                <a:outerShdw blurRad="38100" dist="38100" dir="2700000" algn="tl">
                  <a:srgbClr val="000000">
                    <a:alpha val="43137"/>
                  </a:srgbClr>
                </a:outerShdw>
              </a:effectLst>
              <a:latin typeface="Tw Cen MT" panose="020B0602020104020603" pitchFamily="34" charset="0"/>
            </a:endParaRPr>
          </a:p>
        </p:txBody>
      </p:sp>
      <p:sp>
        <p:nvSpPr>
          <p:cNvPr id="8" name="Rectangle 7"/>
          <p:cNvSpPr/>
          <p:nvPr/>
        </p:nvSpPr>
        <p:spPr>
          <a:xfrm>
            <a:off x="3122726" y="133350"/>
            <a:ext cx="2898549" cy="584775"/>
          </a:xfrm>
          <a:prstGeom prst="rect">
            <a:avLst/>
          </a:prstGeom>
        </p:spPr>
        <p:txBody>
          <a:bodyPr wrap="none">
            <a:spAutoFit/>
          </a:bodyPr>
          <a:lstStyle/>
          <a:p>
            <a:pPr lvl="0" algn="ctr">
              <a:defRPr/>
            </a:pPr>
            <a:r>
              <a:rPr lang="en-US" sz="3200" kern="0" dirty="0">
                <a:ln w="50800"/>
                <a:solidFill>
                  <a:schemeClr val="bg1"/>
                </a:solidFill>
                <a:effectLst>
                  <a:outerShdw blurRad="38100" dist="38100" dir="2700000" algn="tl">
                    <a:srgbClr val="000000">
                      <a:alpha val="43137"/>
                    </a:srgbClr>
                  </a:outerShdw>
                </a:effectLst>
                <a:latin typeface="Tw Cen MT" panose="020B0602020104020603" pitchFamily="34" charset="0"/>
              </a:rPr>
              <a:t>AC GENERATOR</a:t>
            </a:r>
          </a:p>
        </p:txBody>
      </p:sp>
    </p:spTree>
    <p:extLst>
      <p:ext uri="{BB962C8B-B14F-4D97-AF65-F5344CB8AC3E}">
        <p14:creationId xmlns:p14="http://schemas.microsoft.com/office/powerpoint/2010/main" val="48995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p:tgtEl>
                                          <p:spTgt spid="57"/>
                                        </p:tgtEl>
                                        <p:attrNameLst>
                                          <p:attrName>ppt_x</p:attrName>
                                        </p:attrNameLst>
                                      </p:cBhvr>
                                      <p:tavLst>
                                        <p:tav tm="0">
                                          <p:val>
                                            <p:strVal val="#ppt_x-#ppt_w*1.125000"/>
                                          </p:val>
                                        </p:tav>
                                        <p:tav tm="100000">
                                          <p:val>
                                            <p:strVal val="#ppt_x"/>
                                          </p:val>
                                        </p:tav>
                                      </p:tavLst>
                                    </p:anim>
                                    <p:animEffect transition="in" filter="wipe(right)">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500"/>
                                        <p:tgtEl>
                                          <p:spTgt spid="6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4"/>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22" presetClass="entr" presetSubtype="1"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up)">
                                      <p:cBhvr>
                                        <p:cTn id="29" dur="500"/>
                                        <p:tgtEl>
                                          <p:spTgt spid="55"/>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right)">
                                      <p:cBhvr>
                                        <p:cTn id="47" dur="500"/>
                                        <p:tgtEl>
                                          <p:spTgt spid="47"/>
                                        </p:tgtEl>
                                      </p:cBhvr>
                                    </p:animEffect>
                                  </p:childTnLst>
                                </p:cTn>
                              </p:par>
                              <p:par>
                                <p:cTn id="48" presetID="22" presetClass="entr" presetSubtype="2"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right)">
                                      <p:cBhvr>
                                        <p:cTn id="50" dur="500"/>
                                        <p:tgtEl>
                                          <p:spTgt spid="4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right)">
                                      <p:cBhvr>
                                        <p:cTn id="55" dur="500"/>
                                        <p:tgtEl>
                                          <p:spTgt spid="50"/>
                                        </p:tgtEl>
                                      </p:cBhvr>
                                    </p:animEffect>
                                  </p:childTnLst>
                                </p:cTn>
                              </p:par>
                              <p:par>
                                <p:cTn id="56" presetID="22" presetClass="entr" presetSubtype="2"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wipe(right)">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up)">
                                      <p:cBhvr>
                                        <p:cTn id="70" dur="500"/>
                                        <p:tgtEl>
                                          <p:spTgt spid="7"/>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4"/>
                                        </p:tgtEl>
                                        <p:attrNameLst>
                                          <p:attrName>style.visibility</p:attrName>
                                        </p:attrNameLst>
                                      </p:cBhvr>
                                      <p:to>
                                        <p:strVal val="visible"/>
                                      </p:to>
                                    </p:set>
                                  </p:childTnLst>
                                </p:cTn>
                              </p:par>
                            </p:childTnLst>
                          </p:cTn>
                        </p:par>
                        <p:par>
                          <p:cTn id="97" fill="hold">
                            <p:stCondLst>
                              <p:cond delay="0"/>
                            </p:stCondLst>
                            <p:childTnLst>
                              <p:par>
                                <p:cTn id="98" presetID="22" presetClass="entr" presetSubtype="2" fill="hold" grpId="0" nodeType="after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wipe(right)">
                                      <p:cBhvr>
                                        <p:cTn id="100" dur="500"/>
                                        <p:tgtEl>
                                          <p:spTgt spid="41"/>
                                        </p:tgtEl>
                                      </p:cBhvr>
                                    </p:animEffect>
                                  </p:childTnLst>
                                </p:cTn>
                              </p:par>
                              <p:par>
                                <p:cTn id="101" presetID="22" presetClass="entr" presetSubtype="2"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wipe(right)">
                                      <p:cBhvr>
                                        <p:cTn id="103" dur="5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5"/>
                                        </p:tgtEl>
                                        <p:attrNameLst>
                                          <p:attrName>style.visibility</p:attrName>
                                        </p:attrNameLst>
                                      </p:cBhvr>
                                      <p:to>
                                        <p:strVal val="visible"/>
                                      </p:to>
                                    </p:set>
                                  </p:childTnLst>
                                </p:cTn>
                              </p:par>
                            </p:childTnLst>
                          </p:cTn>
                        </p:par>
                        <p:par>
                          <p:cTn id="108" fill="hold">
                            <p:stCondLst>
                              <p:cond delay="0"/>
                            </p:stCondLst>
                            <p:childTnLst>
                              <p:par>
                                <p:cTn id="109" presetID="10" presetClass="entr" presetSubtype="0" fill="hold" grpId="0" nodeType="after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500"/>
                                        <p:tgtEl>
                                          <p:spTgt spid="3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500"/>
                                        <p:tgtEl>
                                          <p:spTgt spid="2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500"/>
                                        <p:tgtEl>
                                          <p:spTgt spid="38"/>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66"/>
                                        </p:tgtEl>
                                        <p:attrNameLst>
                                          <p:attrName>style.visibility</p:attrName>
                                        </p:attrNameLst>
                                      </p:cBhvr>
                                      <p:to>
                                        <p:strVal val="visible"/>
                                      </p:to>
                                    </p:set>
                                    <p:animEffect transition="in" filter="wipe(down)">
                                      <p:cBhvr>
                                        <p:cTn id="125" dur="500"/>
                                        <p:tgtEl>
                                          <p:spTgt spid="66"/>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wipe(down)">
                                      <p:cBhvr>
                                        <p:cTn id="130" dur="500"/>
                                        <p:tgtEl>
                                          <p:spTgt spid="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2" fill="hold" grpId="0" nodeType="click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right)">
                                      <p:cBhvr>
                                        <p:cTn id="135" dur="500"/>
                                        <p:tgtEl>
                                          <p:spTgt spid="52"/>
                                        </p:tgtEl>
                                      </p:cBhvr>
                                    </p:animEffect>
                                  </p:childTnLst>
                                </p:cTn>
                              </p:par>
                              <p:par>
                                <p:cTn id="136" presetID="22" presetClass="entr" presetSubtype="2" fill="hold" nodeType="withEffect">
                                  <p:stCondLst>
                                    <p:cond delay="0"/>
                                  </p:stCondLst>
                                  <p:childTnLst>
                                    <p:set>
                                      <p:cBhvr>
                                        <p:cTn id="137" dur="1" fill="hold">
                                          <p:stCondLst>
                                            <p:cond delay="0"/>
                                          </p:stCondLst>
                                        </p:cTn>
                                        <p:tgtEl>
                                          <p:spTgt spid="51"/>
                                        </p:tgtEl>
                                        <p:attrNameLst>
                                          <p:attrName>style.visibility</p:attrName>
                                        </p:attrNameLst>
                                      </p:cBhvr>
                                      <p:to>
                                        <p:strVal val="visible"/>
                                      </p:to>
                                    </p:set>
                                    <p:animEffect transition="in" filter="wipe(right)">
                                      <p:cBhvr>
                                        <p:cTn id="138" dur="500"/>
                                        <p:tgtEl>
                                          <p:spTgt spid="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67"/>
                                        </p:tgtEl>
                                        <p:attrNameLst>
                                          <p:attrName>style.visibility</p:attrName>
                                        </p:attrNameLst>
                                      </p:cBhvr>
                                      <p:to>
                                        <p:strVal val="visible"/>
                                      </p:to>
                                    </p:set>
                                    <p:animEffect transition="in" filter="wipe(left)">
                                      <p:cBhvr>
                                        <p:cTn id="143" dur="500"/>
                                        <p:tgtEl>
                                          <p:spTgt spid="67"/>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68"/>
                                        </p:tgtEl>
                                        <p:attrNameLst>
                                          <p:attrName>style.visibility</p:attrName>
                                        </p:attrNameLst>
                                      </p:cBhvr>
                                      <p:to>
                                        <p:strVal val="visible"/>
                                      </p:to>
                                    </p:set>
                                    <p:animEffect transition="in" filter="wipe(left)">
                                      <p:cBhvr>
                                        <p:cTn id="14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20" grpId="0" animBg="1"/>
      <p:bldP spid="21" grpId="0" animBg="1"/>
      <p:bldP spid="22" grpId="0" animBg="1"/>
      <p:bldP spid="24" grpId="0" animBg="1"/>
      <p:bldP spid="25" grpId="0" animBg="1"/>
      <p:bldP spid="26" grpId="0" animBg="1"/>
      <p:bldP spid="27" grpId="0" animBg="1"/>
      <p:bldP spid="28" grpId="0" animBg="1"/>
      <p:bldP spid="33" grpId="0"/>
      <p:bldP spid="34" grpId="0"/>
      <p:bldP spid="35" grpId="0"/>
      <p:bldP spid="36" grpId="0"/>
      <p:bldP spid="37" grpId="0"/>
      <p:bldP spid="38" grpId="0"/>
      <p:bldP spid="41" grpId="0" animBg="1"/>
      <p:bldP spid="42" grpId="0"/>
      <p:bldP spid="47" grpId="0"/>
      <p:bldP spid="50" grpId="0"/>
      <p:bldP spid="52" grpId="0"/>
      <p:bldP spid="54" grpId="0"/>
      <p:bldP spid="56" grpId="0"/>
      <p:bldP spid="58" grpId="0"/>
      <p:bldP spid="63" grpId="0"/>
      <p:bldP spid="64" grpId="0"/>
      <p:bldP spid="65" grpId="0"/>
      <p:bldP spid="67" grpId="0"/>
      <p:bldP spid="68" grpId="0"/>
      <p:bldP spid="69" grpId="0"/>
      <p:bldP spid="5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58" name="Rectangle 257"/>
          <p:cNvSpPr/>
          <p:nvPr/>
        </p:nvSpPr>
        <p:spPr>
          <a:xfrm>
            <a:off x="315768" y="614645"/>
            <a:ext cx="3740919" cy="44179"/>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59" name="Rectangle 258"/>
          <p:cNvSpPr/>
          <p:nvPr/>
        </p:nvSpPr>
        <p:spPr>
          <a:xfrm>
            <a:off x="257654" y="209550"/>
            <a:ext cx="3857146" cy="461665"/>
          </a:xfrm>
          <a:prstGeom prst="rect">
            <a:avLst/>
          </a:prstGeom>
        </p:spPr>
        <p:txBody>
          <a:bodyPr wrap="none">
            <a:spAutoFit/>
          </a:bodyPr>
          <a:lstStyle/>
          <a:p>
            <a:pPr algn="ctr">
              <a:defRPr/>
            </a:pPr>
            <a:r>
              <a:rPr lang="en-US" sz="2400" b="1" dirty="0" smtClean="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Drawing of AC generator</a:t>
            </a:r>
            <a:endParaRPr lang="en-US" sz="2400" b="1"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3" name="Group 2"/>
          <p:cNvGrpSpPr/>
          <p:nvPr/>
        </p:nvGrpSpPr>
        <p:grpSpPr>
          <a:xfrm>
            <a:off x="4343400" y="707816"/>
            <a:ext cx="1014222" cy="1037273"/>
            <a:chOff x="4343400" y="707816"/>
            <a:chExt cx="1014222" cy="1037273"/>
          </a:xfrm>
        </p:grpSpPr>
        <p:sp>
          <p:nvSpPr>
            <p:cNvPr id="74" name="Cube 73"/>
            <p:cNvSpPr/>
            <p:nvPr/>
          </p:nvSpPr>
          <p:spPr>
            <a:xfrm flipH="1">
              <a:off x="4343400" y="707816"/>
              <a:ext cx="1014222" cy="1037273"/>
            </a:xfrm>
            <a:prstGeom prst="cube">
              <a:avLst>
                <a:gd name="adj" fmla="val 19697"/>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00">
                <a:solidFill>
                  <a:schemeClr val="tx1"/>
                </a:solidFill>
                <a:latin typeface="Aharoni" panose="02010803020104030203" pitchFamily="2" charset="-79"/>
                <a:cs typeface="Aharoni" panose="02010803020104030203" pitchFamily="2" charset="-79"/>
              </a:endParaRPr>
            </a:p>
          </p:txBody>
        </p:sp>
        <p:sp>
          <p:nvSpPr>
            <p:cNvPr id="75" name="TextBox 74"/>
            <p:cNvSpPr txBox="1"/>
            <p:nvPr/>
          </p:nvSpPr>
          <p:spPr bwMode="auto">
            <a:xfrm>
              <a:off x="4627775" y="968177"/>
              <a:ext cx="598242" cy="707886"/>
            </a:xfrm>
            <a:prstGeom prst="rect">
              <a:avLst/>
            </a:prstGeom>
            <a:noFill/>
            <a:ln w="9525">
              <a:noFill/>
              <a:miter lim="800000"/>
              <a:headEnd/>
              <a:tailEnd/>
            </a:ln>
            <a:effectLst/>
          </p:spPr>
          <p:txBody>
            <a:bodyPr wrap="none" rtlCol="0">
              <a:spAutoFit/>
            </a:bodyPr>
            <a:lstStyle/>
            <a:p>
              <a:pPr algn="ctr">
                <a:spcBef>
                  <a:spcPct val="50000"/>
                </a:spcBef>
              </a:pPr>
              <a:r>
                <a:rPr kumimoji="1" lang="en-US" sz="4000" b="1" dirty="0" smtClean="0">
                  <a:solidFill>
                    <a:schemeClr val="bg1"/>
                  </a:solidFill>
                  <a:latin typeface="Aharoni" panose="02010803020104030203" pitchFamily="2" charset="-79"/>
                  <a:cs typeface="Aharoni" panose="02010803020104030203" pitchFamily="2" charset="-79"/>
                </a:rPr>
                <a:t>N</a:t>
              </a:r>
              <a:endParaRPr kumimoji="1" lang="en-IN" sz="4000" b="1" dirty="0" smtClean="0">
                <a:solidFill>
                  <a:schemeClr val="bg1"/>
                </a:solidFill>
                <a:latin typeface="Aharoni" panose="02010803020104030203" pitchFamily="2" charset="-79"/>
                <a:cs typeface="Aharoni" panose="02010803020104030203" pitchFamily="2" charset="-79"/>
              </a:endParaRPr>
            </a:p>
          </p:txBody>
        </p:sp>
      </p:grpSp>
      <p:grpSp>
        <p:nvGrpSpPr>
          <p:cNvPr id="2" name="Group 1"/>
          <p:cNvGrpSpPr/>
          <p:nvPr/>
        </p:nvGrpSpPr>
        <p:grpSpPr>
          <a:xfrm>
            <a:off x="7119516" y="684719"/>
            <a:ext cx="1014222" cy="1037273"/>
            <a:chOff x="7119516" y="684719"/>
            <a:chExt cx="1014222" cy="1037273"/>
          </a:xfrm>
        </p:grpSpPr>
        <p:sp>
          <p:nvSpPr>
            <p:cNvPr id="73" name="Cube 72"/>
            <p:cNvSpPr/>
            <p:nvPr/>
          </p:nvSpPr>
          <p:spPr>
            <a:xfrm flipH="1">
              <a:off x="7119516" y="684719"/>
              <a:ext cx="1014222" cy="1037273"/>
            </a:xfrm>
            <a:prstGeom prst="cube">
              <a:avLst>
                <a:gd name="adj" fmla="val 19697"/>
              </a:avLst>
            </a:prstGeom>
            <a:gradFill flip="none" rotWithShape="1">
              <a:gsLst>
                <a:gs pos="0">
                  <a:srgbClr val="000099"/>
                </a:gs>
                <a:gs pos="66000">
                  <a:srgbClr val="0000FF">
                    <a:shade val="67500"/>
                    <a:satMod val="115000"/>
                  </a:srgbClr>
                </a:gs>
                <a:gs pos="100000">
                  <a:srgbClr val="0000FF">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000">
                <a:solidFill>
                  <a:schemeClr val="tx1"/>
                </a:solidFill>
                <a:latin typeface="Aharoni" panose="02010803020104030203" pitchFamily="2" charset="-79"/>
                <a:cs typeface="Aharoni" panose="02010803020104030203" pitchFamily="2" charset="-79"/>
              </a:endParaRPr>
            </a:p>
          </p:txBody>
        </p:sp>
        <p:sp>
          <p:nvSpPr>
            <p:cNvPr id="76" name="TextBox 75"/>
            <p:cNvSpPr txBox="1"/>
            <p:nvPr/>
          </p:nvSpPr>
          <p:spPr bwMode="auto">
            <a:xfrm>
              <a:off x="7468852" y="987227"/>
              <a:ext cx="478016" cy="707886"/>
            </a:xfrm>
            <a:prstGeom prst="rect">
              <a:avLst/>
            </a:prstGeom>
            <a:noFill/>
            <a:ln w="9525">
              <a:noFill/>
              <a:miter lim="800000"/>
              <a:headEnd/>
              <a:tailEnd/>
            </a:ln>
            <a:effectLst/>
          </p:spPr>
          <p:txBody>
            <a:bodyPr wrap="none" rtlCol="0">
              <a:spAutoFit/>
            </a:bodyPr>
            <a:lstStyle/>
            <a:p>
              <a:pPr algn="ctr">
                <a:spcBef>
                  <a:spcPct val="50000"/>
                </a:spcBef>
              </a:pPr>
              <a:r>
                <a:rPr kumimoji="1" lang="en-US" sz="4000" b="1" dirty="0" smtClean="0">
                  <a:solidFill>
                    <a:schemeClr val="bg1"/>
                  </a:solidFill>
                  <a:latin typeface="Aharoni" panose="02010803020104030203" pitchFamily="2" charset="-79"/>
                  <a:cs typeface="Aharoni" panose="02010803020104030203" pitchFamily="2" charset="-79"/>
                </a:rPr>
                <a:t>S</a:t>
              </a:r>
              <a:endParaRPr kumimoji="1" lang="en-IN" sz="4000" b="1" dirty="0" smtClean="0">
                <a:solidFill>
                  <a:schemeClr val="bg1"/>
                </a:solidFill>
                <a:latin typeface="Aharoni" panose="02010803020104030203" pitchFamily="2" charset="-79"/>
                <a:cs typeface="Aharoni" panose="02010803020104030203" pitchFamily="2" charset="-79"/>
              </a:endParaRPr>
            </a:p>
          </p:txBody>
        </p:sp>
      </p:grpSp>
      <p:sp>
        <p:nvSpPr>
          <p:cNvPr id="81" name="Freeform 80"/>
          <p:cNvSpPr/>
          <p:nvPr/>
        </p:nvSpPr>
        <p:spPr>
          <a:xfrm>
            <a:off x="5577202" y="1397815"/>
            <a:ext cx="1706493" cy="1397573"/>
          </a:xfrm>
          <a:custGeom>
            <a:avLst/>
            <a:gdLst>
              <a:gd name="connsiteX0" fmla="*/ 600075 w 1209675"/>
              <a:gd name="connsiteY0" fmla="*/ 740568 h 947737"/>
              <a:gd name="connsiteX1" fmla="*/ 361950 w 1209675"/>
              <a:gd name="connsiteY1" fmla="*/ 295275 h 947737"/>
              <a:gd name="connsiteX2" fmla="*/ 154781 w 1209675"/>
              <a:gd name="connsiteY2" fmla="*/ 295275 h 947737"/>
              <a:gd name="connsiteX3" fmla="*/ 0 w 1209675"/>
              <a:gd name="connsiteY3" fmla="*/ 0 h 947737"/>
              <a:gd name="connsiteX4" fmla="*/ 828675 w 1209675"/>
              <a:gd name="connsiteY4" fmla="*/ 0 h 947737"/>
              <a:gd name="connsiteX5" fmla="*/ 1012031 w 1209675"/>
              <a:gd name="connsiteY5" fmla="*/ 307181 h 947737"/>
              <a:gd name="connsiteX6" fmla="*/ 816769 w 1209675"/>
              <a:gd name="connsiteY6" fmla="*/ 304800 h 947737"/>
              <a:gd name="connsiteX7" fmla="*/ 1209675 w 1209675"/>
              <a:gd name="connsiteY7" fmla="*/ 947737 h 947737"/>
              <a:gd name="connsiteX0" fmla="*/ 600075 w 1213976"/>
              <a:gd name="connsiteY0" fmla="*/ 740568 h 982147"/>
              <a:gd name="connsiteX1" fmla="*/ 361950 w 1213976"/>
              <a:gd name="connsiteY1" fmla="*/ 295275 h 982147"/>
              <a:gd name="connsiteX2" fmla="*/ 154781 w 1213976"/>
              <a:gd name="connsiteY2" fmla="*/ 295275 h 982147"/>
              <a:gd name="connsiteX3" fmla="*/ 0 w 1213976"/>
              <a:gd name="connsiteY3" fmla="*/ 0 h 982147"/>
              <a:gd name="connsiteX4" fmla="*/ 828675 w 1213976"/>
              <a:gd name="connsiteY4" fmla="*/ 0 h 982147"/>
              <a:gd name="connsiteX5" fmla="*/ 1012031 w 1213976"/>
              <a:gd name="connsiteY5" fmla="*/ 307181 h 982147"/>
              <a:gd name="connsiteX6" fmla="*/ 816769 w 1213976"/>
              <a:gd name="connsiteY6" fmla="*/ 304800 h 982147"/>
              <a:gd name="connsiteX7" fmla="*/ 1213976 w 1213976"/>
              <a:gd name="connsiteY7" fmla="*/ 982147 h 982147"/>
              <a:gd name="connsiteX0" fmla="*/ 651690 w 1213976"/>
              <a:gd name="connsiteY0" fmla="*/ 763149 h 982147"/>
              <a:gd name="connsiteX1" fmla="*/ 361950 w 1213976"/>
              <a:gd name="connsiteY1" fmla="*/ 295275 h 982147"/>
              <a:gd name="connsiteX2" fmla="*/ 154781 w 1213976"/>
              <a:gd name="connsiteY2" fmla="*/ 295275 h 982147"/>
              <a:gd name="connsiteX3" fmla="*/ 0 w 1213976"/>
              <a:gd name="connsiteY3" fmla="*/ 0 h 982147"/>
              <a:gd name="connsiteX4" fmla="*/ 828675 w 1213976"/>
              <a:gd name="connsiteY4" fmla="*/ 0 h 982147"/>
              <a:gd name="connsiteX5" fmla="*/ 1012031 w 1213976"/>
              <a:gd name="connsiteY5" fmla="*/ 307181 h 982147"/>
              <a:gd name="connsiteX6" fmla="*/ 816769 w 1213976"/>
              <a:gd name="connsiteY6" fmla="*/ 304800 h 982147"/>
              <a:gd name="connsiteX7" fmla="*/ 1213976 w 1213976"/>
              <a:gd name="connsiteY7" fmla="*/ 982147 h 982147"/>
              <a:gd name="connsiteX0" fmla="*/ 651690 w 1146232"/>
              <a:gd name="connsiteY0" fmla="*/ 763149 h 949888"/>
              <a:gd name="connsiteX1" fmla="*/ 361950 w 1146232"/>
              <a:gd name="connsiteY1" fmla="*/ 295275 h 949888"/>
              <a:gd name="connsiteX2" fmla="*/ 154781 w 1146232"/>
              <a:gd name="connsiteY2" fmla="*/ 295275 h 949888"/>
              <a:gd name="connsiteX3" fmla="*/ 0 w 1146232"/>
              <a:gd name="connsiteY3" fmla="*/ 0 h 949888"/>
              <a:gd name="connsiteX4" fmla="*/ 828675 w 1146232"/>
              <a:gd name="connsiteY4" fmla="*/ 0 h 949888"/>
              <a:gd name="connsiteX5" fmla="*/ 1012031 w 1146232"/>
              <a:gd name="connsiteY5" fmla="*/ 307181 h 949888"/>
              <a:gd name="connsiteX6" fmla="*/ 816769 w 1146232"/>
              <a:gd name="connsiteY6" fmla="*/ 304800 h 949888"/>
              <a:gd name="connsiteX7" fmla="*/ 1146232 w 1146232"/>
              <a:gd name="connsiteY7" fmla="*/ 949888 h 949888"/>
              <a:gd name="connsiteX0" fmla="*/ 651690 w 1165588"/>
              <a:gd name="connsiteY0" fmla="*/ 763149 h 946662"/>
              <a:gd name="connsiteX1" fmla="*/ 361950 w 1165588"/>
              <a:gd name="connsiteY1" fmla="*/ 295275 h 946662"/>
              <a:gd name="connsiteX2" fmla="*/ 154781 w 1165588"/>
              <a:gd name="connsiteY2" fmla="*/ 295275 h 946662"/>
              <a:gd name="connsiteX3" fmla="*/ 0 w 1165588"/>
              <a:gd name="connsiteY3" fmla="*/ 0 h 946662"/>
              <a:gd name="connsiteX4" fmla="*/ 828675 w 1165588"/>
              <a:gd name="connsiteY4" fmla="*/ 0 h 946662"/>
              <a:gd name="connsiteX5" fmla="*/ 1012031 w 1165588"/>
              <a:gd name="connsiteY5" fmla="*/ 307181 h 946662"/>
              <a:gd name="connsiteX6" fmla="*/ 816769 w 1165588"/>
              <a:gd name="connsiteY6" fmla="*/ 304800 h 946662"/>
              <a:gd name="connsiteX7" fmla="*/ 1165588 w 1165588"/>
              <a:gd name="connsiteY7" fmla="*/ 946662 h 946662"/>
              <a:gd name="connsiteX0" fmla="*/ 651690 w 1155911"/>
              <a:gd name="connsiteY0" fmla="*/ 763149 h 946662"/>
              <a:gd name="connsiteX1" fmla="*/ 361950 w 1155911"/>
              <a:gd name="connsiteY1" fmla="*/ 295275 h 946662"/>
              <a:gd name="connsiteX2" fmla="*/ 154781 w 1155911"/>
              <a:gd name="connsiteY2" fmla="*/ 295275 h 946662"/>
              <a:gd name="connsiteX3" fmla="*/ 0 w 1155911"/>
              <a:gd name="connsiteY3" fmla="*/ 0 h 946662"/>
              <a:gd name="connsiteX4" fmla="*/ 828675 w 1155911"/>
              <a:gd name="connsiteY4" fmla="*/ 0 h 946662"/>
              <a:gd name="connsiteX5" fmla="*/ 1012031 w 1155911"/>
              <a:gd name="connsiteY5" fmla="*/ 307181 h 946662"/>
              <a:gd name="connsiteX6" fmla="*/ 816769 w 1155911"/>
              <a:gd name="connsiteY6" fmla="*/ 304800 h 946662"/>
              <a:gd name="connsiteX7" fmla="*/ 1155911 w 1155911"/>
              <a:gd name="connsiteY7" fmla="*/ 946662 h 9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5911" h="946662">
                <a:moveTo>
                  <a:pt x="651690" y="763149"/>
                </a:moveTo>
                <a:lnTo>
                  <a:pt x="361950" y="295275"/>
                </a:lnTo>
                <a:lnTo>
                  <a:pt x="154781" y="295275"/>
                </a:lnTo>
                <a:lnTo>
                  <a:pt x="0" y="0"/>
                </a:lnTo>
                <a:lnTo>
                  <a:pt x="828675" y="0"/>
                </a:lnTo>
                <a:lnTo>
                  <a:pt x="1012031" y="307181"/>
                </a:lnTo>
                <a:lnTo>
                  <a:pt x="816769" y="304800"/>
                </a:lnTo>
                <a:cubicBezTo>
                  <a:pt x="947738" y="519112"/>
                  <a:pt x="1024942" y="732350"/>
                  <a:pt x="1155911" y="946662"/>
                </a:cubicBezTo>
              </a:path>
            </a:pathLst>
          </a:custGeom>
          <a:noFill/>
          <a:ln w="5715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4" name="Group 3"/>
          <p:cNvGrpSpPr/>
          <p:nvPr/>
        </p:nvGrpSpPr>
        <p:grpSpPr>
          <a:xfrm>
            <a:off x="6517055" y="2182391"/>
            <a:ext cx="921182" cy="1211482"/>
            <a:chOff x="6517055" y="2182391"/>
            <a:chExt cx="921182" cy="1211482"/>
          </a:xfrm>
        </p:grpSpPr>
        <p:sp>
          <p:nvSpPr>
            <p:cNvPr id="82" name="Freeform 81"/>
            <p:cNvSpPr/>
            <p:nvPr/>
          </p:nvSpPr>
          <p:spPr>
            <a:xfrm>
              <a:off x="6517055" y="2182391"/>
              <a:ext cx="891727" cy="1117263"/>
            </a:xfrm>
            <a:custGeom>
              <a:avLst/>
              <a:gdLst>
                <a:gd name="connsiteX0" fmla="*/ 314325 w 607219"/>
                <a:gd name="connsiteY0" fmla="*/ 671512 h 671512"/>
                <a:gd name="connsiteX1" fmla="*/ 0 w 607219"/>
                <a:gd name="connsiteY1" fmla="*/ 114300 h 671512"/>
                <a:gd name="connsiteX2" fmla="*/ 250032 w 607219"/>
                <a:gd name="connsiteY2" fmla="*/ 0 h 671512"/>
                <a:gd name="connsiteX3" fmla="*/ 607219 w 607219"/>
                <a:gd name="connsiteY3" fmla="*/ 628650 h 671512"/>
                <a:gd name="connsiteX0" fmla="*/ 314325 w 588169"/>
                <a:gd name="connsiteY0" fmla="*/ 671512 h 671512"/>
                <a:gd name="connsiteX1" fmla="*/ 0 w 588169"/>
                <a:gd name="connsiteY1" fmla="*/ 114300 h 671512"/>
                <a:gd name="connsiteX2" fmla="*/ 250032 w 588169"/>
                <a:gd name="connsiteY2" fmla="*/ 0 h 671512"/>
                <a:gd name="connsiteX3" fmla="*/ 588169 w 588169"/>
                <a:gd name="connsiteY3" fmla="*/ 597694 h 671512"/>
                <a:gd name="connsiteX0" fmla="*/ 314325 w 595312"/>
                <a:gd name="connsiteY0" fmla="*/ 671512 h 671512"/>
                <a:gd name="connsiteX1" fmla="*/ 0 w 595312"/>
                <a:gd name="connsiteY1" fmla="*/ 114300 h 671512"/>
                <a:gd name="connsiteX2" fmla="*/ 250032 w 595312"/>
                <a:gd name="connsiteY2" fmla="*/ 0 h 671512"/>
                <a:gd name="connsiteX3" fmla="*/ 595312 w 595312"/>
                <a:gd name="connsiteY3" fmla="*/ 609601 h 671512"/>
                <a:gd name="connsiteX0" fmla="*/ 320587 w 601574"/>
                <a:gd name="connsiteY0" fmla="*/ 671512 h 671512"/>
                <a:gd name="connsiteX1" fmla="*/ 6262 w 601574"/>
                <a:gd name="connsiteY1" fmla="*/ 114300 h 671512"/>
                <a:gd name="connsiteX2" fmla="*/ 256294 w 601574"/>
                <a:gd name="connsiteY2" fmla="*/ 0 h 671512"/>
                <a:gd name="connsiteX3" fmla="*/ 601574 w 601574"/>
                <a:gd name="connsiteY3" fmla="*/ 609601 h 671512"/>
                <a:gd name="connsiteX0" fmla="*/ 320890 w 601877"/>
                <a:gd name="connsiteY0" fmla="*/ 723128 h 723128"/>
                <a:gd name="connsiteX1" fmla="*/ 6565 w 601877"/>
                <a:gd name="connsiteY1" fmla="*/ 165916 h 723128"/>
                <a:gd name="connsiteX2" fmla="*/ 256597 w 601877"/>
                <a:gd name="connsiteY2" fmla="*/ 51616 h 723128"/>
                <a:gd name="connsiteX3" fmla="*/ 601877 w 601877"/>
                <a:gd name="connsiteY3" fmla="*/ 661217 h 723128"/>
                <a:gd name="connsiteX0" fmla="*/ 328041 w 609028"/>
                <a:gd name="connsiteY0" fmla="*/ 719152 h 719152"/>
                <a:gd name="connsiteX1" fmla="*/ 13716 w 609028"/>
                <a:gd name="connsiteY1" fmla="*/ 161940 h 719152"/>
                <a:gd name="connsiteX2" fmla="*/ 263748 w 609028"/>
                <a:gd name="connsiteY2" fmla="*/ 47640 h 719152"/>
                <a:gd name="connsiteX3" fmla="*/ 609028 w 609028"/>
                <a:gd name="connsiteY3" fmla="*/ 657241 h 719152"/>
                <a:gd name="connsiteX0" fmla="*/ 352436 w 609028"/>
                <a:gd name="connsiteY0" fmla="*/ 763063 h 763063"/>
                <a:gd name="connsiteX1" fmla="*/ 13716 w 609028"/>
                <a:gd name="connsiteY1" fmla="*/ 161940 h 763063"/>
                <a:gd name="connsiteX2" fmla="*/ 263748 w 609028"/>
                <a:gd name="connsiteY2" fmla="*/ 47640 h 763063"/>
                <a:gd name="connsiteX3" fmla="*/ 609028 w 609028"/>
                <a:gd name="connsiteY3" fmla="*/ 657241 h 763063"/>
              </a:gdLst>
              <a:ahLst/>
              <a:cxnLst>
                <a:cxn ang="0">
                  <a:pos x="connsiteX0" y="connsiteY0"/>
                </a:cxn>
                <a:cxn ang="0">
                  <a:pos x="connsiteX1" y="connsiteY1"/>
                </a:cxn>
                <a:cxn ang="0">
                  <a:pos x="connsiteX2" y="connsiteY2"/>
                </a:cxn>
                <a:cxn ang="0">
                  <a:pos x="connsiteX3" y="connsiteY3"/>
                </a:cxn>
              </a:cxnLst>
              <a:rect l="l" t="t" r="r" b="b"/>
              <a:pathLst>
                <a:path w="609028" h="763063">
                  <a:moveTo>
                    <a:pt x="352436" y="763063"/>
                  </a:moveTo>
                  <a:lnTo>
                    <a:pt x="13716" y="161940"/>
                  </a:lnTo>
                  <a:cubicBezTo>
                    <a:pt x="-57721" y="4777"/>
                    <a:pt x="168497" y="-47610"/>
                    <a:pt x="263748" y="47640"/>
                  </a:cubicBezTo>
                  <a:lnTo>
                    <a:pt x="609028" y="657241"/>
                  </a:lnTo>
                </a:path>
              </a:pathLst>
            </a:custGeom>
            <a:gradFill flip="none" rotWithShape="1">
              <a:gsLst>
                <a:gs pos="60000">
                  <a:schemeClr val="bg1"/>
                </a:gs>
                <a:gs pos="22000">
                  <a:schemeClr val="tx1">
                    <a:lumMod val="85000"/>
                    <a:lumOff val="15000"/>
                  </a:schemeClr>
                </a:gs>
                <a:gs pos="0">
                  <a:schemeClr val="tx1">
                    <a:lumMod val="85000"/>
                    <a:lumOff val="15000"/>
                  </a:schemeClr>
                </a:gs>
                <a:gs pos="100000">
                  <a:schemeClr val="bg1"/>
                </a:gs>
              </a:gsLst>
              <a:lin ang="81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3" name="Oval 82"/>
            <p:cNvSpPr/>
            <p:nvPr/>
          </p:nvSpPr>
          <p:spPr>
            <a:xfrm>
              <a:off x="7015199" y="3068458"/>
              <a:ext cx="423038" cy="325415"/>
            </a:xfrm>
            <a:prstGeom prst="ellipse">
              <a:avLst/>
            </a:prstGeom>
            <a:gradFill>
              <a:gsLst>
                <a:gs pos="77100">
                  <a:schemeClr val="bg1">
                    <a:lumMod val="95000"/>
                  </a:schemeClr>
                </a:gs>
                <a:gs pos="22100">
                  <a:schemeClr val="bg1"/>
                </a:gs>
                <a:gs pos="0">
                  <a:schemeClr val="tx1">
                    <a:lumMod val="65000"/>
                    <a:lumOff val="35000"/>
                  </a:schemeClr>
                </a:gs>
                <a:gs pos="50000">
                  <a:schemeClr val="tx1">
                    <a:lumMod val="65000"/>
                    <a:lumOff val="35000"/>
                  </a:schemeClr>
                </a:gs>
                <a:gs pos="100000">
                  <a:schemeClr val="tx1">
                    <a:lumMod val="65000"/>
                    <a:lumOff val="35000"/>
                  </a:schemeClr>
                </a:gs>
              </a:gsLst>
              <a:lin ang="5400000" scaled="0"/>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01" name="Cube 100"/>
          <p:cNvSpPr/>
          <p:nvPr/>
        </p:nvSpPr>
        <p:spPr>
          <a:xfrm flipH="1">
            <a:off x="7308444" y="2835076"/>
            <a:ext cx="155196" cy="111919"/>
          </a:xfrm>
          <a:prstGeom prst="cube">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6" name="Group 5"/>
          <p:cNvGrpSpPr/>
          <p:nvPr/>
        </p:nvGrpSpPr>
        <p:grpSpPr>
          <a:xfrm>
            <a:off x="6708922" y="2584755"/>
            <a:ext cx="614835" cy="538453"/>
            <a:chOff x="6708922" y="2584755"/>
            <a:chExt cx="614835" cy="538453"/>
          </a:xfrm>
        </p:grpSpPr>
        <p:sp>
          <p:nvSpPr>
            <p:cNvPr id="93" name="Freeform 92"/>
            <p:cNvSpPr/>
            <p:nvPr/>
          </p:nvSpPr>
          <p:spPr>
            <a:xfrm>
              <a:off x="6708922" y="2584755"/>
              <a:ext cx="614835" cy="526546"/>
            </a:xfrm>
            <a:custGeom>
              <a:avLst/>
              <a:gdLst>
                <a:gd name="connsiteX0" fmla="*/ 73819 w 469107"/>
                <a:gd name="connsiteY0" fmla="*/ 488156 h 488156"/>
                <a:gd name="connsiteX1" fmla="*/ 0 w 469107"/>
                <a:gd name="connsiteY1" fmla="*/ 0 h 488156"/>
                <a:gd name="connsiteX2" fmla="*/ 469107 w 469107"/>
                <a:gd name="connsiteY2" fmla="*/ 347662 h 488156"/>
                <a:gd name="connsiteX3" fmla="*/ 35719 w 469107"/>
                <a:gd name="connsiteY3" fmla="*/ 50006 h 488156"/>
                <a:gd name="connsiteX4" fmla="*/ 73819 w 469107"/>
                <a:gd name="connsiteY4" fmla="*/ 488156 h 488156"/>
                <a:gd name="connsiteX0" fmla="*/ 92015 w 487303"/>
                <a:gd name="connsiteY0" fmla="*/ 489242 h 489242"/>
                <a:gd name="connsiteX1" fmla="*/ 18196 w 487303"/>
                <a:gd name="connsiteY1" fmla="*/ 1086 h 489242"/>
                <a:gd name="connsiteX2" fmla="*/ 487303 w 487303"/>
                <a:gd name="connsiteY2" fmla="*/ 348748 h 489242"/>
                <a:gd name="connsiteX3" fmla="*/ 53915 w 487303"/>
                <a:gd name="connsiteY3" fmla="*/ 51092 h 489242"/>
                <a:gd name="connsiteX4" fmla="*/ 92015 w 487303"/>
                <a:gd name="connsiteY4" fmla="*/ 489242 h 489242"/>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196256 w 591544"/>
                <a:gd name="connsiteY0" fmla="*/ 489242 h 489336"/>
                <a:gd name="connsiteX1" fmla="*/ 122437 w 591544"/>
                <a:gd name="connsiteY1" fmla="*/ 1086 h 489336"/>
                <a:gd name="connsiteX2" fmla="*/ 591544 w 591544"/>
                <a:gd name="connsiteY2" fmla="*/ 348748 h 489336"/>
                <a:gd name="connsiteX3" fmla="*/ 158156 w 591544"/>
                <a:gd name="connsiteY3" fmla="*/ 51092 h 489336"/>
                <a:gd name="connsiteX4" fmla="*/ 196256 w 591544"/>
                <a:gd name="connsiteY4" fmla="*/ 489242 h 489336"/>
                <a:gd name="connsiteX0" fmla="*/ 196256 w 592674"/>
                <a:gd name="connsiteY0" fmla="*/ 489242 h 489336"/>
                <a:gd name="connsiteX1" fmla="*/ 122437 w 592674"/>
                <a:gd name="connsiteY1" fmla="*/ 1086 h 489336"/>
                <a:gd name="connsiteX2" fmla="*/ 591544 w 592674"/>
                <a:gd name="connsiteY2" fmla="*/ 348748 h 489336"/>
                <a:gd name="connsiteX3" fmla="*/ 158156 w 592674"/>
                <a:gd name="connsiteY3" fmla="*/ 51092 h 489336"/>
                <a:gd name="connsiteX4" fmla="*/ 196256 w 592674"/>
                <a:gd name="connsiteY4" fmla="*/ 489242 h 489336"/>
                <a:gd name="connsiteX0" fmla="*/ 196256 w 592674"/>
                <a:gd name="connsiteY0" fmla="*/ 507351 h 507445"/>
                <a:gd name="connsiteX1" fmla="*/ 122437 w 592674"/>
                <a:gd name="connsiteY1" fmla="*/ 19195 h 507445"/>
                <a:gd name="connsiteX2" fmla="*/ 591544 w 592674"/>
                <a:gd name="connsiteY2" fmla="*/ 366857 h 507445"/>
                <a:gd name="connsiteX3" fmla="*/ 158156 w 592674"/>
                <a:gd name="connsiteY3" fmla="*/ 69201 h 507445"/>
                <a:gd name="connsiteX4" fmla="*/ 196256 w 592674"/>
                <a:gd name="connsiteY4" fmla="*/ 507351 h 507445"/>
                <a:gd name="connsiteX0" fmla="*/ 224189 w 620607"/>
                <a:gd name="connsiteY0" fmla="*/ 526343 h 526437"/>
                <a:gd name="connsiteX1" fmla="*/ 150370 w 620607"/>
                <a:gd name="connsiteY1" fmla="*/ 38187 h 526437"/>
                <a:gd name="connsiteX2" fmla="*/ 619477 w 620607"/>
                <a:gd name="connsiteY2" fmla="*/ 385849 h 526437"/>
                <a:gd name="connsiteX3" fmla="*/ 186089 w 620607"/>
                <a:gd name="connsiteY3" fmla="*/ 88193 h 526437"/>
                <a:gd name="connsiteX4" fmla="*/ 224189 w 620607"/>
                <a:gd name="connsiteY4" fmla="*/ 526343 h 526437"/>
                <a:gd name="connsiteX0" fmla="*/ 220459 w 616877"/>
                <a:gd name="connsiteY0" fmla="*/ 526343 h 526437"/>
                <a:gd name="connsiteX1" fmla="*/ 146640 w 616877"/>
                <a:gd name="connsiteY1" fmla="*/ 38187 h 526437"/>
                <a:gd name="connsiteX2" fmla="*/ 615747 w 616877"/>
                <a:gd name="connsiteY2" fmla="*/ 385849 h 526437"/>
                <a:gd name="connsiteX3" fmla="*/ 182359 w 616877"/>
                <a:gd name="connsiteY3" fmla="*/ 88193 h 526437"/>
                <a:gd name="connsiteX4" fmla="*/ 220459 w 616877"/>
                <a:gd name="connsiteY4" fmla="*/ 526343 h 526437"/>
                <a:gd name="connsiteX0" fmla="*/ 204938 w 601356"/>
                <a:gd name="connsiteY0" fmla="*/ 526343 h 526437"/>
                <a:gd name="connsiteX1" fmla="*/ 131119 w 601356"/>
                <a:gd name="connsiteY1" fmla="*/ 38187 h 526437"/>
                <a:gd name="connsiteX2" fmla="*/ 600226 w 601356"/>
                <a:gd name="connsiteY2" fmla="*/ 385849 h 526437"/>
                <a:gd name="connsiteX3" fmla="*/ 166838 w 601356"/>
                <a:gd name="connsiteY3" fmla="*/ 88193 h 526437"/>
                <a:gd name="connsiteX4" fmla="*/ 204938 w 601356"/>
                <a:gd name="connsiteY4" fmla="*/ 526343 h 526437"/>
                <a:gd name="connsiteX0" fmla="*/ 204938 w 601356"/>
                <a:gd name="connsiteY0" fmla="*/ 515551 h 515645"/>
                <a:gd name="connsiteX1" fmla="*/ 131119 w 601356"/>
                <a:gd name="connsiteY1" fmla="*/ 27395 h 515645"/>
                <a:gd name="connsiteX2" fmla="*/ 600226 w 601356"/>
                <a:gd name="connsiteY2" fmla="*/ 375057 h 515645"/>
                <a:gd name="connsiteX3" fmla="*/ 166838 w 601356"/>
                <a:gd name="connsiteY3" fmla="*/ 77401 h 515645"/>
                <a:gd name="connsiteX4" fmla="*/ 204938 w 601356"/>
                <a:gd name="connsiteY4" fmla="*/ 515551 h 515645"/>
                <a:gd name="connsiteX0" fmla="*/ 204938 w 601356"/>
                <a:gd name="connsiteY0" fmla="*/ 512059 h 512153"/>
                <a:gd name="connsiteX1" fmla="*/ 131119 w 601356"/>
                <a:gd name="connsiteY1" fmla="*/ 23903 h 512153"/>
                <a:gd name="connsiteX2" fmla="*/ 600226 w 601356"/>
                <a:gd name="connsiteY2" fmla="*/ 371565 h 512153"/>
                <a:gd name="connsiteX3" fmla="*/ 166838 w 601356"/>
                <a:gd name="connsiteY3" fmla="*/ 73909 h 512153"/>
                <a:gd name="connsiteX4" fmla="*/ 204938 w 601356"/>
                <a:gd name="connsiteY4" fmla="*/ 512059 h 512153"/>
                <a:gd name="connsiteX0" fmla="*/ 204938 w 601577"/>
                <a:gd name="connsiteY0" fmla="*/ 512059 h 512207"/>
                <a:gd name="connsiteX1" fmla="*/ 131119 w 601577"/>
                <a:gd name="connsiteY1" fmla="*/ 23903 h 512207"/>
                <a:gd name="connsiteX2" fmla="*/ 600226 w 601577"/>
                <a:gd name="connsiteY2" fmla="*/ 371565 h 512207"/>
                <a:gd name="connsiteX3" fmla="*/ 166838 w 601577"/>
                <a:gd name="connsiteY3" fmla="*/ 73909 h 512207"/>
                <a:gd name="connsiteX4" fmla="*/ 204938 w 601577"/>
                <a:gd name="connsiteY4" fmla="*/ 512059 h 512207"/>
                <a:gd name="connsiteX0" fmla="*/ 204938 w 601577"/>
                <a:gd name="connsiteY0" fmla="*/ 512059 h 512059"/>
                <a:gd name="connsiteX1" fmla="*/ 131119 w 601577"/>
                <a:gd name="connsiteY1" fmla="*/ 23903 h 512059"/>
                <a:gd name="connsiteX2" fmla="*/ 600226 w 601577"/>
                <a:gd name="connsiteY2" fmla="*/ 371565 h 512059"/>
                <a:gd name="connsiteX3" fmla="*/ 166838 w 601577"/>
                <a:gd name="connsiteY3" fmla="*/ 73909 h 512059"/>
                <a:gd name="connsiteX4" fmla="*/ 204938 w 601577"/>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66838 w 600381"/>
                <a:gd name="connsiteY3" fmla="*/ 73909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66838 w 600381"/>
                <a:gd name="connsiteY3" fmla="*/ 73909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50169 w 600381"/>
                <a:gd name="connsiteY3" fmla="*/ 57241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50169 w 600381"/>
                <a:gd name="connsiteY3" fmla="*/ 57241 h 512059"/>
                <a:gd name="connsiteX4" fmla="*/ 204938 w 600381"/>
                <a:gd name="connsiteY4" fmla="*/ 512059 h 512059"/>
                <a:gd name="connsiteX0" fmla="*/ 216710 w 612169"/>
                <a:gd name="connsiteY0" fmla="*/ 527930 h 527930"/>
                <a:gd name="connsiteX1" fmla="*/ 142891 w 612169"/>
                <a:gd name="connsiteY1" fmla="*/ 39774 h 527930"/>
                <a:gd name="connsiteX2" fmla="*/ 611998 w 612169"/>
                <a:gd name="connsiteY2" fmla="*/ 387436 h 527930"/>
                <a:gd name="connsiteX3" fmla="*/ 161941 w 612169"/>
                <a:gd name="connsiteY3" fmla="*/ 73112 h 527930"/>
                <a:gd name="connsiteX4" fmla="*/ 216710 w 612169"/>
                <a:gd name="connsiteY4" fmla="*/ 527930 h 527930"/>
                <a:gd name="connsiteX0" fmla="*/ 210720 w 606179"/>
                <a:gd name="connsiteY0" fmla="*/ 527930 h 527930"/>
                <a:gd name="connsiteX1" fmla="*/ 136901 w 606179"/>
                <a:gd name="connsiteY1" fmla="*/ 39774 h 527930"/>
                <a:gd name="connsiteX2" fmla="*/ 606008 w 606179"/>
                <a:gd name="connsiteY2" fmla="*/ 387436 h 527930"/>
                <a:gd name="connsiteX3" fmla="*/ 155951 w 606179"/>
                <a:gd name="connsiteY3" fmla="*/ 73112 h 527930"/>
                <a:gd name="connsiteX4" fmla="*/ 210720 w 606179"/>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46818 w 597046"/>
                <a:gd name="connsiteY3" fmla="*/ 73112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46818 w 597046"/>
                <a:gd name="connsiteY3" fmla="*/ 73112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34912 w 597046"/>
                <a:gd name="connsiteY3" fmla="*/ 82637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34912 w 597046"/>
                <a:gd name="connsiteY3" fmla="*/ 82637 h 527930"/>
                <a:gd name="connsiteX4" fmla="*/ 201587 w 597046"/>
                <a:gd name="connsiteY4" fmla="*/ 527930 h 527930"/>
                <a:gd name="connsiteX0" fmla="*/ 220094 w 615583"/>
                <a:gd name="connsiteY0" fmla="*/ 535002 h 535002"/>
                <a:gd name="connsiteX1" fmla="*/ 146275 w 615583"/>
                <a:gd name="connsiteY1" fmla="*/ 46846 h 535002"/>
                <a:gd name="connsiteX2" fmla="*/ 615382 w 615583"/>
                <a:gd name="connsiteY2" fmla="*/ 394508 h 535002"/>
                <a:gd name="connsiteX3" fmla="*/ 153419 w 615583"/>
                <a:gd name="connsiteY3" fmla="*/ 89709 h 535002"/>
                <a:gd name="connsiteX4" fmla="*/ 220094 w 615583"/>
                <a:gd name="connsiteY4" fmla="*/ 535002 h 53500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613161"/>
                <a:gd name="connsiteY0" fmla="*/ 518577 h 518577"/>
                <a:gd name="connsiteX1" fmla="*/ 146275 w 613161"/>
                <a:gd name="connsiteY1" fmla="*/ 30421 h 518577"/>
                <a:gd name="connsiteX2" fmla="*/ 613001 w 613161"/>
                <a:gd name="connsiteY2" fmla="*/ 387608 h 518577"/>
                <a:gd name="connsiteX3" fmla="*/ 153419 w 613161"/>
                <a:gd name="connsiteY3" fmla="*/ 73284 h 518577"/>
                <a:gd name="connsiteX4" fmla="*/ 220094 w 613161"/>
                <a:gd name="connsiteY4" fmla="*/ 518577 h 518577"/>
                <a:gd name="connsiteX0" fmla="*/ 220094 w 614835"/>
                <a:gd name="connsiteY0" fmla="*/ 526546 h 526546"/>
                <a:gd name="connsiteX1" fmla="*/ 146275 w 614835"/>
                <a:gd name="connsiteY1" fmla="*/ 38390 h 526546"/>
                <a:gd name="connsiteX2" fmla="*/ 613001 w 614835"/>
                <a:gd name="connsiteY2" fmla="*/ 395577 h 526546"/>
                <a:gd name="connsiteX3" fmla="*/ 153419 w 614835"/>
                <a:gd name="connsiteY3" fmla="*/ 81253 h 526546"/>
                <a:gd name="connsiteX4" fmla="*/ 220094 w 614835"/>
                <a:gd name="connsiteY4" fmla="*/ 526546 h 52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35" h="526546">
                  <a:moveTo>
                    <a:pt x="220094" y="526546"/>
                  </a:moveTo>
                  <a:cubicBezTo>
                    <a:pt x="-35891" y="492017"/>
                    <a:pt x="-79149" y="159436"/>
                    <a:pt x="146275" y="38390"/>
                  </a:cubicBezTo>
                  <a:cubicBezTo>
                    <a:pt x="302643" y="-46937"/>
                    <a:pt x="642767" y="-15188"/>
                    <a:pt x="613001" y="395577"/>
                  </a:cubicBezTo>
                  <a:cubicBezTo>
                    <a:pt x="578075" y="143959"/>
                    <a:pt x="340744" y="-36221"/>
                    <a:pt x="153419" y="81253"/>
                  </a:cubicBezTo>
                  <a:cubicBezTo>
                    <a:pt x="-31524" y="224920"/>
                    <a:pt x="47453" y="434868"/>
                    <a:pt x="220094" y="526546"/>
                  </a:cubicBezTo>
                  <a:close/>
                </a:path>
              </a:pathLst>
            </a:custGeom>
            <a:solidFill>
              <a:srgbClr val="FF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4" name="Freeform 93"/>
            <p:cNvSpPr/>
            <p:nvPr/>
          </p:nvSpPr>
          <p:spPr>
            <a:xfrm>
              <a:off x="6747827" y="2617830"/>
              <a:ext cx="572284" cy="505378"/>
            </a:xfrm>
            <a:custGeom>
              <a:avLst/>
              <a:gdLst>
                <a:gd name="connsiteX0" fmla="*/ 73819 w 469107"/>
                <a:gd name="connsiteY0" fmla="*/ 488156 h 488156"/>
                <a:gd name="connsiteX1" fmla="*/ 0 w 469107"/>
                <a:gd name="connsiteY1" fmla="*/ 0 h 488156"/>
                <a:gd name="connsiteX2" fmla="*/ 469107 w 469107"/>
                <a:gd name="connsiteY2" fmla="*/ 347662 h 488156"/>
                <a:gd name="connsiteX3" fmla="*/ 35719 w 469107"/>
                <a:gd name="connsiteY3" fmla="*/ 50006 h 488156"/>
                <a:gd name="connsiteX4" fmla="*/ 73819 w 469107"/>
                <a:gd name="connsiteY4" fmla="*/ 488156 h 488156"/>
                <a:gd name="connsiteX0" fmla="*/ 92015 w 487303"/>
                <a:gd name="connsiteY0" fmla="*/ 489242 h 489242"/>
                <a:gd name="connsiteX1" fmla="*/ 18196 w 487303"/>
                <a:gd name="connsiteY1" fmla="*/ 1086 h 489242"/>
                <a:gd name="connsiteX2" fmla="*/ 487303 w 487303"/>
                <a:gd name="connsiteY2" fmla="*/ 348748 h 489242"/>
                <a:gd name="connsiteX3" fmla="*/ 53915 w 487303"/>
                <a:gd name="connsiteY3" fmla="*/ 51092 h 489242"/>
                <a:gd name="connsiteX4" fmla="*/ 92015 w 487303"/>
                <a:gd name="connsiteY4" fmla="*/ 489242 h 489242"/>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196256 w 591544"/>
                <a:gd name="connsiteY0" fmla="*/ 489242 h 489336"/>
                <a:gd name="connsiteX1" fmla="*/ 122437 w 591544"/>
                <a:gd name="connsiteY1" fmla="*/ 1086 h 489336"/>
                <a:gd name="connsiteX2" fmla="*/ 591544 w 591544"/>
                <a:gd name="connsiteY2" fmla="*/ 348748 h 489336"/>
                <a:gd name="connsiteX3" fmla="*/ 158156 w 591544"/>
                <a:gd name="connsiteY3" fmla="*/ 51092 h 489336"/>
                <a:gd name="connsiteX4" fmla="*/ 196256 w 591544"/>
                <a:gd name="connsiteY4" fmla="*/ 489242 h 489336"/>
                <a:gd name="connsiteX0" fmla="*/ 196256 w 592674"/>
                <a:gd name="connsiteY0" fmla="*/ 489242 h 489336"/>
                <a:gd name="connsiteX1" fmla="*/ 122437 w 592674"/>
                <a:gd name="connsiteY1" fmla="*/ 1086 h 489336"/>
                <a:gd name="connsiteX2" fmla="*/ 591544 w 592674"/>
                <a:gd name="connsiteY2" fmla="*/ 348748 h 489336"/>
                <a:gd name="connsiteX3" fmla="*/ 158156 w 592674"/>
                <a:gd name="connsiteY3" fmla="*/ 51092 h 489336"/>
                <a:gd name="connsiteX4" fmla="*/ 196256 w 592674"/>
                <a:gd name="connsiteY4" fmla="*/ 489242 h 489336"/>
                <a:gd name="connsiteX0" fmla="*/ 196256 w 592674"/>
                <a:gd name="connsiteY0" fmla="*/ 507351 h 507445"/>
                <a:gd name="connsiteX1" fmla="*/ 122437 w 592674"/>
                <a:gd name="connsiteY1" fmla="*/ 19195 h 507445"/>
                <a:gd name="connsiteX2" fmla="*/ 591544 w 592674"/>
                <a:gd name="connsiteY2" fmla="*/ 366857 h 507445"/>
                <a:gd name="connsiteX3" fmla="*/ 158156 w 592674"/>
                <a:gd name="connsiteY3" fmla="*/ 69201 h 507445"/>
                <a:gd name="connsiteX4" fmla="*/ 196256 w 592674"/>
                <a:gd name="connsiteY4" fmla="*/ 507351 h 507445"/>
                <a:gd name="connsiteX0" fmla="*/ 224189 w 620607"/>
                <a:gd name="connsiteY0" fmla="*/ 526343 h 526437"/>
                <a:gd name="connsiteX1" fmla="*/ 150370 w 620607"/>
                <a:gd name="connsiteY1" fmla="*/ 38187 h 526437"/>
                <a:gd name="connsiteX2" fmla="*/ 619477 w 620607"/>
                <a:gd name="connsiteY2" fmla="*/ 385849 h 526437"/>
                <a:gd name="connsiteX3" fmla="*/ 186089 w 620607"/>
                <a:gd name="connsiteY3" fmla="*/ 88193 h 526437"/>
                <a:gd name="connsiteX4" fmla="*/ 224189 w 620607"/>
                <a:gd name="connsiteY4" fmla="*/ 526343 h 526437"/>
                <a:gd name="connsiteX0" fmla="*/ 220459 w 616877"/>
                <a:gd name="connsiteY0" fmla="*/ 526343 h 526437"/>
                <a:gd name="connsiteX1" fmla="*/ 146640 w 616877"/>
                <a:gd name="connsiteY1" fmla="*/ 38187 h 526437"/>
                <a:gd name="connsiteX2" fmla="*/ 615747 w 616877"/>
                <a:gd name="connsiteY2" fmla="*/ 385849 h 526437"/>
                <a:gd name="connsiteX3" fmla="*/ 182359 w 616877"/>
                <a:gd name="connsiteY3" fmla="*/ 88193 h 526437"/>
                <a:gd name="connsiteX4" fmla="*/ 220459 w 616877"/>
                <a:gd name="connsiteY4" fmla="*/ 526343 h 526437"/>
                <a:gd name="connsiteX0" fmla="*/ 204938 w 601356"/>
                <a:gd name="connsiteY0" fmla="*/ 526343 h 526437"/>
                <a:gd name="connsiteX1" fmla="*/ 131119 w 601356"/>
                <a:gd name="connsiteY1" fmla="*/ 38187 h 526437"/>
                <a:gd name="connsiteX2" fmla="*/ 600226 w 601356"/>
                <a:gd name="connsiteY2" fmla="*/ 385849 h 526437"/>
                <a:gd name="connsiteX3" fmla="*/ 166838 w 601356"/>
                <a:gd name="connsiteY3" fmla="*/ 88193 h 526437"/>
                <a:gd name="connsiteX4" fmla="*/ 204938 w 601356"/>
                <a:gd name="connsiteY4" fmla="*/ 526343 h 526437"/>
                <a:gd name="connsiteX0" fmla="*/ 204938 w 601356"/>
                <a:gd name="connsiteY0" fmla="*/ 515551 h 515645"/>
                <a:gd name="connsiteX1" fmla="*/ 131119 w 601356"/>
                <a:gd name="connsiteY1" fmla="*/ 27395 h 515645"/>
                <a:gd name="connsiteX2" fmla="*/ 600226 w 601356"/>
                <a:gd name="connsiteY2" fmla="*/ 375057 h 515645"/>
                <a:gd name="connsiteX3" fmla="*/ 166838 w 601356"/>
                <a:gd name="connsiteY3" fmla="*/ 77401 h 515645"/>
                <a:gd name="connsiteX4" fmla="*/ 204938 w 601356"/>
                <a:gd name="connsiteY4" fmla="*/ 515551 h 515645"/>
                <a:gd name="connsiteX0" fmla="*/ 204938 w 601356"/>
                <a:gd name="connsiteY0" fmla="*/ 512059 h 512153"/>
                <a:gd name="connsiteX1" fmla="*/ 131119 w 601356"/>
                <a:gd name="connsiteY1" fmla="*/ 23903 h 512153"/>
                <a:gd name="connsiteX2" fmla="*/ 600226 w 601356"/>
                <a:gd name="connsiteY2" fmla="*/ 371565 h 512153"/>
                <a:gd name="connsiteX3" fmla="*/ 166838 w 601356"/>
                <a:gd name="connsiteY3" fmla="*/ 73909 h 512153"/>
                <a:gd name="connsiteX4" fmla="*/ 204938 w 601356"/>
                <a:gd name="connsiteY4" fmla="*/ 512059 h 512153"/>
                <a:gd name="connsiteX0" fmla="*/ 204938 w 601577"/>
                <a:gd name="connsiteY0" fmla="*/ 512059 h 512207"/>
                <a:gd name="connsiteX1" fmla="*/ 131119 w 601577"/>
                <a:gd name="connsiteY1" fmla="*/ 23903 h 512207"/>
                <a:gd name="connsiteX2" fmla="*/ 600226 w 601577"/>
                <a:gd name="connsiteY2" fmla="*/ 371565 h 512207"/>
                <a:gd name="connsiteX3" fmla="*/ 166838 w 601577"/>
                <a:gd name="connsiteY3" fmla="*/ 73909 h 512207"/>
                <a:gd name="connsiteX4" fmla="*/ 204938 w 601577"/>
                <a:gd name="connsiteY4" fmla="*/ 512059 h 512207"/>
                <a:gd name="connsiteX0" fmla="*/ 204938 w 601577"/>
                <a:gd name="connsiteY0" fmla="*/ 512059 h 512059"/>
                <a:gd name="connsiteX1" fmla="*/ 131119 w 601577"/>
                <a:gd name="connsiteY1" fmla="*/ 23903 h 512059"/>
                <a:gd name="connsiteX2" fmla="*/ 600226 w 601577"/>
                <a:gd name="connsiteY2" fmla="*/ 371565 h 512059"/>
                <a:gd name="connsiteX3" fmla="*/ 166838 w 601577"/>
                <a:gd name="connsiteY3" fmla="*/ 73909 h 512059"/>
                <a:gd name="connsiteX4" fmla="*/ 204938 w 601577"/>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66838 w 600381"/>
                <a:gd name="connsiteY3" fmla="*/ 73909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66838 w 600381"/>
                <a:gd name="connsiteY3" fmla="*/ 73909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50169 w 600381"/>
                <a:gd name="connsiteY3" fmla="*/ 57241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50169 w 600381"/>
                <a:gd name="connsiteY3" fmla="*/ 57241 h 512059"/>
                <a:gd name="connsiteX4" fmla="*/ 204938 w 600381"/>
                <a:gd name="connsiteY4" fmla="*/ 512059 h 512059"/>
                <a:gd name="connsiteX0" fmla="*/ 216710 w 612169"/>
                <a:gd name="connsiteY0" fmla="*/ 527930 h 527930"/>
                <a:gd name="connsiteX1" fmla="*/ 142891 w 612169"/>
                <a:gd name="connsiteY1" fmla="*/ 39774 h 527930"/>
                <a:gd name="connsiteX2" fmla="*/ 611998 w 612169"/>
                <a:gd name="connsiteY2" fmla="*/ 387436 h 527930"/>
                <a:gd name="connsiteX3" fmla="*/ 161941 w 612169"/>
                <a:gd name="connsiteY3" fmla="*/ 73112 h 527930"/>
                <a:gd name="connsiteX4" fmla="*/ 216710 w 612169"/>
                <a:gd name="connsiteY4" fmla="*/ 527930 h 527930"/>
                <a:gd name="connsiteX0" fmla="*/ 210720 w 606179"/>
                <a:gd name="connsiteY0" fmla="*/ 527930 h 527930"/>
                <a:gd name="connsiteX1" fmla="*/ 136901 w 606179"/>
                <a:gd name="connsiteY1" fmla="*/ 39774 h 527930"/>
                <a:gd name="connsiteX2" fmla="*/ 606008 w 606179"/>
                <a:gd name="connsiteY2" fmla="*/ 387436 h 527930"/>
                <a:gd name="connsiteX3" fmla="*/ 155951 w 606179"/>
                <a:gd name="connsiteY3" fmla="*/ 73112 h 527930"/>
                <a:gd name="connsiteX4" fmla="*/ 210720 w 606179"/>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46818 w 597046"/>
                <a:gd name="connsiteY3" fmla="*/ 73112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46818 w 597046"/>
                <a:gd name="connsiteY3" fmla="*/ 73112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34912 w 597046"/>
                <a:gd name="connsiteY3" fmla="*/ 82637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34912 w 597046"/>
                <a:gd name="connsiteY3" fmla="*/ 82637 h 527930"/>
                <a:gd name="connsiteX4" fmla="*/ 201587 w 597046"/>
                <a:gd name="connsiteY4" fmla="*/ 527930 h 527930"/>
                <a:gd name="connsiteX0" fmla="*/ 220094 w 615583"/>
                <a:gd name="connsiteY0" fmla="*/ 535002 h 535002"/>
                <a:gd name="connsiteX1" fmla="*/ 146275 w 615583"/>
                <a:gd name="connsiteY1" fmla="*/ 46846 h 535002"/>
                <a:gd name="connsiteX2" fmla="*/ 615382 w 615583"/>
                <a:gd name="connsiteY2" fmla="*/ 394508 h 535002"/>
                <a:gd name="connsiteX3" fmla="*/ 153419 w 615583"/>
                <a:gd name="connsiteY3" fmla="*/ 89709 h 535002"/>
                <a:gd name="connsiteX4" fmla="*/ 220094 w 615583"/>
                <a:gd name="connsiteY4" fmla="*/ 535002 h 53500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615541"/>
                <a:gd name="connsiteY0" fmla="*/ 519932 h 556358"/>
                <a:gd name="connsiteX1" fmla="*/ 146275 w 615541"/>
                <a:gd name="connsiteY1" fmla="*/ 31776 h 556358"/>
                <a:gd name="connsiteX2" fmla="*/ 615382 w 615541"/>
                <a:gd name="connsiteY2" fmla="*/ 379438 h 556358"/>
                <a:gd name="connsiteX3" fmla="*/ 153419 w 615541"/>
                <a:gd name="connsiteY3" fmla="*/ 74639 h 556358"/>
                <a:gd name="connsiteX4" fmla="*/ 156077 w 615541"/>
                <a:gd name="connsiteY4" fmla="*/ 471028 h 556358"/>
                <a:gd name="connsiteX5" fmla="*/ 220094 w 615541"/>
                <a:gd name="connsiteY5" fmla="*/ 519932 h 556358"/>
                <a:gd name="connsiteX0" fmla="*/ 220094 w 615541"/>
                <a:gd name="connsiteY0" fmla="*/ 519932 h 544578"/>
                <a:gd name="connsiteX1" fmla="*/ 146275 w 615541"/>
                <a:gd name="connsiteY1" fmla="*/ 31776 h 544578"/>
                <a:gd name="connsiteX2" fmla="*/ 615382 w 615541"/>
                <a:gd name="connsiteY2" fmla="*/ 379438 h 544578"/>
                <a:gd name="connsiteX3" fmla="*/ 153419 w 615541"/>
                <a:gd name="connsiteY3" fmla="*/ 74639 h 544578"/>
                <a:gd name="connsiteX4" fmla="*/ 156077 w 615541"/>
                <a:gd name="connsiteY4" fmla="*/ 471028 h 544578"/>
                <a:gd name="connsiteX5" fmla="*/ 220094 w 615541"/>
                <a:gd name="connsiteY5" fmla="*/ 519932 h 544578"/>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156077 w 615541"/>
                <a:gd name="connsiteY4" fmla="*/ 471028 h 519932"/>
                <a:gd name="connsiteX5" fmla="*/ 220094 w 615541"/>
                <a:gd name="connsiteY5" fmla="*/ 519932 h 519932"/>
                <a:gd name="connsiteX0" fmla="*/ 220094 w 615541"/>
                <a:gd name="connsiteY0" fmla="*/ 527526 h 527526"/>
                <a:gd name="connsiteX1" fmla="*/ 146275 w 615541"/>
                <a:gd name="connsiteY1" fmla="*/ 39370 h 527526"/>
                <a:gd name="connsiteX2" fmla="*/ 615382 w 615541"/>
                <a:gd name="connsiteY2" fmla="*/ 387032 h 527526"/>
                <a:gd name="connsiteX3" fmla="*/ 153419 w 615541"/>
                <a:gd name="connsiteY3" fmla="*/ 82233 h 527526"/>
                <a:gd name="connsiteX4" fmla="*/ 156077 w 615541"/>
                <a:gd name="connsiteY4" fmla="*/ 478622 h 527526"/>
                <a:gd name="connsiteX5" fmla="*/ 220094 w 615541"/>
                <a:gd name="connsiteY5" fmla="*/ 527526 h 527526"/>
                <a:gd name="connsiteX0" fmla="*/ 220094 w 647582"/>
                <a:gd name="connsiteY0" fmla="*/ 521916 h 521916"/>
                <a:gd name="connsiteX1" fmla="*/ 146275 w 647582"/>
                <a:gd name="connsiteY1" fmla="*/ 33760 h 521916"/>
                <a:gd name="connsiteX2" fmla="*/ 647437 w 647582"/>
                <a:gd name="connsiteY2" fmla="*/ 368552 h 521916"/>
                <a:gd name="connsiteX3" fmla="*/ 153419 w 647582"/>
                <a:gd name="connsiteY3" fmla="*/ 76623 h 521916"/>
                <a:gd name="connsiteX4" fmla="*/ 156077 w 647582"/>
                <a:gd name="connsiteY4" fmla="*/ 473012 h 521916"/>
                <a:gd name="connsiteX5" fmla="*/ 220094 w 647582"/>
                <a:gd name="connsiteY5" fmla="*/ 521916 h 521916"/>
                <a:gd name="connsiteX0" fmla="*/ 220094 w 706784"/>
                <a:gd name="connsiteY0" fmla="*/ 521916 h 521916"/>
                <a:gd name="connsiteX1" fmla="*/ 146275 w 706784"/>
                <a:gd name="connsiteY1" fmla="*/ 33760 h 521916"/>
                <a:gd name="connsiteX2" fmla="*/ 647437 w 706784"/>
                <a:gd name="connsiteY2" fmla="*/ 368552 h 521916"/>
                <a:gd name="connsiteX3" fmla="*/ 642253 w 706784"/>
                <a:gd name="connsiteY3" fmla="*/ 364908 h 521916"/>
                <a:gd name="connsiteX4" fmla="*/ 153419 w 706784"/>
                <a:gd name="connsiteY4" fmla="*/ 76623 h 521916"/>
                <a:gd name="connsiteX5" fmla="*/ 156077 w 706784"/>
                <a:gd name="connsiteY5" fmla="*/ 473012 h 521916"/>
                <a:gd name="connsiteX6" fmla="*/ 220094 w 706784"/>
                <a:gd name="connsiteY6" fmla="*/ 521916 h 521916"/>
                <a:gd name="connsiteX0" fmla="*/ 220094 w 692872"/>
                <a:gd name="connsiteY0" fmla="*/ 521916 h 521916"/>
                <a:gd name="connsiteX1" fmla="*/ 146275 w 692872"/>
                <a:gd name="connsiteY1" fmla="*/ 33760 h 521916"/>
                <a:gd name="connsiteX2" fmla="*/ 647437 w 692872"/>
                <a:gd name="connsiteY2" fmla="*/ 368552 h 521916"/>
                <a:gd name="connsiteX3" fmla="*/ 607525 w 692872"/>
                <a:gd name="connsiteY3" fmla="*/ 341743 h 521916"/>
                <a:gd name="connsiteX4" fmla="*/ 153419 w 692872"/>
                <a:gd name="connsiteY4" fmla="*/ 76623 h 521916"/>
                <a:gd name="connsiteX5" fmla="*/ 156077 w 692872"/>
                <a:gd name="connsiteY5" fmla="*/ 473012 h 521916"/>
                <a:gd name="connsiteX6" fmla="*/ 220094 w 692872"/>
                <a:gd name="connsiteY6" fmla="*/ 521916 h 521916"/>
                <a:gd name="connsiteX0" fmla="*/ 220094 w 678886"/>
                <a:gd name="connsiteY0" fmla="*/ 521916 h 521916"/>
                <a:gd name="connsiteX1" fmla="*/ 146275 w 678886"/>
                <a:gd name="connsiteY1" fmla="*/ 33760 h 521916"/>
                <a:gd name="connsiteX2" fmla="*/ 647437 w 678886"/>
                <a:gd name="connsiteY2" fmla="*/ 368552 h 521916"/>
                <a:gd name="connsiteX3" fmla="*/ 607525 w 678886"/>
                <a:gd name="connsiteY3" fmla="*/ 341743 h 521916"/>
                <a:gd name="connsiteX4" fmla="*/ 153419 w 678886"/>
                <a:gd name="connsiteY4" fmla="*/ 76623 h 521916"/>
                <a:gd name="connsiteX5" fmla="*/ 156077 w 678886"/>
                <a:gd name="connsiteY5" fmla="*/ 473012 h 521916"/>
                <a:gd name="connsiteX6" fmla="*/ 220094 w 678886"/>
                <a:gd name="connsiteY6" fmla="*/ 521916 h 521916"/>
                <a:gd name="connsiteX0" fmla="*/ 220094 w 678887"/>
                <a:gd name="connsiteY0" fmla="*/ 521916 h 521916"/>
                <a:gd name="connsiteX1" fmla="*/ 146275 w 678887"/>
                <a:gd name="connsiteY1" fmla="*/ 33760 h 521916"/>
                <a:gd name="connsiteX2" fmla="*/ 647437 w 678887"/>
                <a:gd name="connsiteY2" fmla="*/ 368552 h 521916"/>
                <a:gd name="connsiteX3" fmla="*/ 607525 w 678887"/>
                <a:gd name="connsiteY3" fmla="*/ 341743 h 521916"/>
                <a:gd name="connsiteX4" fmla="*/ 177461 w 678887"/>
                <a:gd name="connsiteY4" fmla="*/ 89492 h 521916"/>
                <a:gd name="connsiteX5" fmla="*/ 156077 w 678887"/>
                <a:gd name="connsiteY5" fmla="*/ 473012 h 521916"/>
                <a:gd name="connsiteX6" fmla="*/ 220094 w 678887"/>
                <a:gd name="connsiteY6" fmla="*/ 521916 h 521916"/>
                <a:gd name="connsiteX0" fmla="*/ 220094 w 678887"/>
                <a:gd name="connsiteY0" fmla="*/ 521916 h 521916"/>
                <a:gd name="connsiteX1" fmla="*/ 146275 w 678887"/>
                <a:gd name="connsiteY1" fmla="*/ 33760 h 521916"/>
                <a:gd name="connsiteX2" fmla="*/ 647437 w 678887"/>
                <a:gd name="connsiteY2" fmla="*/ 368552 h 521916"/>
                <a:gd name="connsiteX3" fmla="*/ 607525 w 678887"/>
                <a:gd name="connsiteY3" fmla="*/ 341743 h 521916"/>
                <a:gd name="connsiteX4" fmla="*/ 177461 w 678887"/>
                <a:gd name="connsiteY4" fmla="*/ 89492 h 521916"/>
                <a:gd name="connsiteX5" fmla="*/ 156077 w 678887"/>
                <a:gd name="connsiteY5" fmla="*/ 473012 h 521916"/>
                <a:gd name="connsiteX6" fmla="*/ 220094 w 678887"/>
                <a:gd name="connsiteY6" fmla="*/ 521916 h 521916"/>
                <a:gd name="connsiteX0" fmla="*/ 220094 w 678887"/>
                <a:gd name="connsiteY0" fmla="*/ 521916 h 521916"/>
                <a:gd name="connsiteX1" fmla="*/ 146275 w 678887"/>
                <a:gd name="connsiteY1" fmla="*/ 33760 h 521916"/>
                <a:gd name="connsiteX2" fmla="*/ 647437 w 678887"/>
                <a:gd name="connsiteY2" fmla="*/ 368552 h 521916"/>
                <a:gd name="connsiteX3" fmla="*/ 607525 w 678887"/>
                <a:gd name="connsiteY3" fmla="*/ 341743 h 521916"/>
                <a:gd name="connsiteX4" fmla="*/ 193488 w 678887"/>
                <a:gd name="connsiteY4" fmla="*/ 94640 h 521916"/>
                <a:gd name="connsiteX5" fmla="*/ 156077 w 678887"/>
                <a:gd name="connsiteY5" fmla="*/ 473012 h 521916"/>
                <a:gd name="connsiteX6" fmla="*/ 220094 w 678887"/>
                <a:gd name="connsiteY6" fmla="*/ 521916 h 521916"/>
                <a:gd name="connsiteX0" fmla="*/ 220094 w 678887"/>
                <a:gd name="connsiteY0" fmla="*/ 521916 h 521916"/>
                <a:gd name="connsiteX1" fmla="*/ 146275 w 678887"/>
                <a:gd name="connsiteY1" fmla="*/ 33760 h 521916"/>
                <a:gd name="connsiteX2" fmla="*/ 647437 w 678887"/>
                <a:gd name="connsiteY2" fmla="*/ 368552 h 521916"/>
                <a:gd name="connsiteX3" fmla="*/ 607525 w 678887"/>
                <a:gd name="connsiteY3" fmla="*/ 341743 h 521916"/>
                <a:gd name="connsiteX4" fmla="*/ 193488 w 678887"/>
                <a:gd name="connsiteY4" fmla="*/ 94640 h 521916"/>
                <a:gd name="connsiteX5" fmla="*/ 156077 w 678887"/>
                <a:gd name="connsiteY5" fmla="*/ 473012 h 521916"/>
                <a:gd name="connsiteX6" fmla="*/ 220094 w 678887"/>
                <a:gd name="connsiteY6" fmla="*/ 521916 h 521916"/>
                <a:gd name="connsiteX0" fmla="*/ 220094 w 678887"/>
                <a:gd name="connsiteY0" fmla="*/ 521916 h 521916"/>
                <a:gd name="connsiteX1" fmla="*/ 146275 w 678887"/>
                <a:gd name="connsiteY1" fmla="*/ 33760 h 521916"/>
                <a:gd name="connsiteX2" fmla="*/ 647437 w 678887"/>
                <a:gd name="connsiteY2" fmla="*/ 368552 h 521916"/>
                <a:gd name="connsiteX3" fmla="*/ 607525 w 678887"/>
                <a:gd name="connsiteY3" fmla="*/ 341743 h 521916"/>
                <a:gd name="connsiteX4" fmla="*/ 174788 w 678887"/>
                <a:gd name="connsiteY4" fmla="*/ 86919 h 521916"/>
                <a:gd name="connsiteX5" fmla="*/ 156077 w 678887"/>
                <a:gd name="connsiteY5" fmla="*/ 473012 h 521916"/>
                <a:gd name="connsiteX6" fmla="*/ 220094 w 678887"/>
                <a:gd name="connsiteY6" fmla="*/ 521916 h 521916"/>
                <a:gd name="connsiteX0" fmla="*/ 220094 w 674556"/>
                <a:gd name="connsiteY0" fmla="*/ 521916 h 521916"/>
                <a:gd name="connsiteX1" fmla="*/ 146275 w 674556"/>
                <a:gd name="connsiteY1" fmla="*/ 33760 h 521916"/>
                <a:gd name="connsiteX2" fmla="*/ 647437 w 674556"/>
                <a:gd name="connsiteY2" fmla="*/ 368552 h 521916"/>
                <a:gd name="connsiteX3" fmla="*/ 607525 w 674556"/>
                <a:gd name="connsiteY3" fmla="*/ 341743 h 521916"/>
                <a:gd name="connsiteX4" fmla="*/ 174788 w 674556"/>
                <a:gd name="connsiteY4" fmla="*/ 86919 h 521916"/>
                <a:gd name="connsiteX5" fmla="*/ 156077 w 674556"/>
                <a:gd name="connsiteY5" fmla="*/ 473012 h 521916"/>
                <a:gd name="connsiteX6" fmla="*/ 220094 w 674556"/>
                <a:gd name="connsiteY6" fmla="*/ 521916 h 521916"/>
                <a:gd name="connsiteX0" fmla="*/ 220094 w 647582"/>
                <a:gd name="connsiteY0" fmla="*/ 521916 h 521916"/>
                <a:gd name="connsiteX1" fmla="*/ 146275 w 647582"/>
                <a:gd name="connsiteY1" fmla="*/ 33760 h 521916"/>
                <a:gd name="connsiteX2" fmla="*/ 647437 w 647582"/>
                <a:gd name="connsiteY2" fmla="*/ 368552 h 521916"/>
                <a:gd name="connsiteX3" fmla="*/ 607525 w 647582"/>
                <a:gd name="connsiteY3" fmla="*/ 341743 h 521916"/>
                <a:gd name="connsiteX4" fmla="*/ 174788 w 647582"/>
                <a:gd name="connsiteY4" fmla="*/ 86919 h 521916"/>
                <a:gd name="connsiteX5" fmla="*/ 156077 w 647582"/>
                <a:gd name="connsiteY5" fmla="*/ 473012 h 521916"/>
                <a:gd name="connsiteX6" fmla="*/ 220094 w 647582"/>
                <a:gd name="connsiteY6" fmla="*/ 521916 h 521916"/>
                <a:gd name="connsiteX0" fmla="*/ 220094 w 647582"/>
                <a:gd name="connsiteY0" fmla="*/ 521916 h 521916"/>
                <a:gd name="connsiteX1" fmla="*/ 146275 w 647582"/>
                <a:gd name="connsiteY1" fmla="*/ 33760 h 521916"/>
                <a:gd name="connsiteX2" fmla="*/ 647437 w 647582"/>
                <a:gd name="connsiteY2" fmla="*/ 368552 h 521916"/>
                <a:gd name="connsiteX3" fmla="*/ 607525 w 647582"/>
                <a:gd name="connsiteY3" fmla="*/ 341743 h 521916"/>
                <a:gd name="connsiteX4" fmla="*/ 174788 w 647582"/>
                <a:gd name="connsiteY4" fmla="*/ 86919 h 521916"/>
                <a:gd name="connsiteX5" fmla="*/ 156077 w 647582"/>
                <a:gd name="connsiteY5" fmla="*/ 473012 h 521916"/>
                <a:gd name="connsiteX6" fmla="*/ 220094 w 647582"/>
                <a:gd name="connsiteY6" fmla="*/ 521916 h 521916"/>
                <a:gd name="connsiteX0" fmla="*/ 220094 w 647582"/>
                <a:gd name="connsiteY0" fmla="*/ 521916 h 521916"/>
                <a:gd name="connsiteX1" fmla="*/ 146275 w 647582"/>
                <a:gd name="connsiteY1" fmla="*/ 33760 h 521916"/>
                <a:gd name="connsiteX2" fmla="*/ 647437 w 647582"/>
                <a:gd name="connsiteY2" fmla="*/ 368552 h 521916"/>
                <a:gd name="connsiteX3" fmla="*/ 607525 w 647582"/>
                <a:gd name="connsiteY3" fmla="*/ 341743 h 521916"/>
                <a:gd name="connsiteX4" fmla="*/ 174788 w 647582"/>
                <a:gd name="connsiteY4" fmla="*/ 86919 h 521916"/>
                <a:gd name="connsiteX5" fmla="*/ 156077 w 647582"/>
                <a:gd name="connsiteY5" fmla="*/ 473012 h 521916"/>
                <a:gd name="connsiteX6" fmla="*/ 220094 w 647582"/>
                <a:gd name="connsiteY6" fmla="*/ 521916 h 521916"/>
                <a:gd name="connsiteX0" fmla="*/ 220094 w 647582"/>
                <a:gd name="connsiteY0" fmla="*/ 521916 h 521916"/>
                <a:gd name="connsiteX1" fmla="*/ 146275 w 647582"/>
                <a:gd name="connsiteY1" fmla="*/ 33760 h 521916"/>
                <a:gd name="connsiteX2" fmla="*/ 647437 w 647582"/>
                <a:gd name="connsiteY2" fmla="*/ 368552 h 521916"/>
                <a:gd name="connsiteX3" fmla="*/ 607525 w 647582"/>
                <a:gd name="connsiteY3" fmla="*/ 341743 h 521916"/>
                <a:gd name="connsiteX4" fmla="*/ 174788 w 647582"/>
                <a:gd name="connsiteY4" fmla="*/ 86919 h 521916"/>
                <a:gd name="connsiteX5" fmla="*/ 156077 w 647582"/>
                <a:gd name="connsiteY5" fmla="*/ 473012 h 521916"/>
                <a:gd name="connsiteX6" fmla="*/ 220094 w 647582"/>
                <a:gd name="connsiteY6" fmla="*/ 521916 h 521916"/>
                <a:gd name="connsiteX0" fmla="*/ 220094 w 636901"/>
                <a:gd name="connsiteY0" fmla="*/ 520314 h 520314"/>
                <a:gd name="connsiteX1" fmla="*/ 146275 w 636901"/>
                <a:gd name="connsiteY1" fmla="*/ 32158 h 520314"/>
                <a:gd name="connsiteX2" fmla="*/ 636752 w 636901"/>
                <a:gd name="connsiteY2" fmla="*/ 377246 h 520314"/>
                <a:gd name="connsiteX3" fmla="*/ 607525 w 636901"/>
                <a:gd name="connsiteY3" fmla="*/ 340141 h 520314"/>
                <a:gd name="connsiteX4" fmla="*/ 174788 w 636901"/>
                <a:gd name="connsiteY4" fmla="*/ 85317 h 520314"/>
                <a:gd name="connsiteX5" fmla="*/ 156077 w 636901"/>
                <a:gd name="connsiteY5" fmla="*/ 471410 h 520314"/>
                <a:gd name="connsiteX6" fmla="*/ 220094 w 636901"/>
                <a:gd name="connsiteY6" fmla="*/ 520314 h 520314"/>
                <a:gd name="connsiteX0" fmla="*/ 220094 w 637934"/>
                <a:gd name="connsiteY0" fmla="*/ 517684 h 517684"/>
                <a:gd name="connsiteX1" fmla="*/ 146275 w 637934"/>
                <a:gd name="connsiteY1" fmla="*/ 29528 h 517684"/>
                <a:gd name="connsiteX2" fmla="*/ 636752 w 637934"/>
                <a:gd name="connsiteY2" fmla="*/ 374616 h 517684"/>
                <a:gd name="connsiteX3" fmla="*/ 607525 w 637934"/>
                <a:gd name="connsiteY3" fmla="*/ 337511 h 517684"/>
                <a:gd name="connsiteX4" fmla="*/ 174788 w 637934"/>
                <a:gd name="connsiteY4" fmla="*/ 82687 h 517684"/>
                <a:gd name="connsiteX5" fmla="*/ 156077 w 637934"/>
                <a:gd name="connsiteY5" fmla="*/ 468780 h 517684"/>
                <a:gd name="connsiteX6" fmla="*/ 220094 w 637934"/>
                <a:gd name="connsiteY6" fmla="*/ 517684 h 517684"/>
                <a:gd name="connsiteX0" fmla="*/ 220094 w 637934"/>
                <a:gd name="connsiteY0" fmla="*/ 517684 h 517684"/>
                <a:gd name="connsiteX1" fmla="*/ 146275 w 637934"/>
                <a:gd name="connsiteY1" fmla="*/ 29528 h 517684"/>
                <a:gd name="connsiteX2" fmla="*/ 636752 w 637934"/>
                <a:gd name="connsiteY2" fmla="*/ 374616 h 517684"/>
                <a:gd name="connsiteX3" fmla="*/ 607525 w 637934"/>
                <a:gd name="connsiteY3" fmla="*/ 337511 h 517684"/>
                <a:gd name="connsiteX4" fmla="*/ 174788 w 637934"/>
                <a:gd name="connsiteY4" fmla="*/ 82687 h 517684"/>
                <a:gd name="connsiteX5" fmla="*/ 156077 w 637934"/>
                <a:gd name="connsiteY5" fmla="*/ 468780 h 517684"/>
                <a:gd name="connsiteX6" fmla="*/ 220094 w 637934"/>
                <a:gd name="connsiteY6" fmla="*/ 517684 h 517684"/>
                <a:gd name="connsiteX0" fmla="*/ 220094 w 637934"/>
                <a:gd name="connsiteY0" fmla="*/ 517684 h 517684"/>
                <a:gd name="connsiteX1" fmla="*/ 146275 w 637934"/>
                <a:gd name="connsiteY1" fmla="*/ 29528 h 517684"/>
                <a:gd name="connsiteX2" fmla="*/ 636752 w 637934"/>
                <a:gd name="connsiteY2" fmla="*/ 374616 h 517684"/>
                <a:gd name="connsiteX3" fmla="*/ 607525 w 637934"/>
                <a:gd name="connsiteY3" fmla="*/ 337511 h 517684"/>
                <a:gd name="connsiteX4" fmla="*/ 174788 w 637934"/>
                <a:gd name="connsiteY4" fmla="*/ 82687 h 517684"/>
                <a:gd name="connsiteX5" fmla="*/ 156077 w 637934"/>
                <a:gd name="connsiteY5" fmla="*/ 468780 h 517684"/>
                <a:gd name="connsiteX6" fmla="*/ 220094 w 637934"/>
                <a:gd name="connsiteY6" fmla="*/ 517684 h 517684"/>
                <a:gd name="connsiteX0" fmla="*/ 220094 w 638032"/>
                <a:gd name="connsiteY0" fmla="*/ 516636 h 516636"/>
                <a:gd name="connsiteX1" fmla="*/ 146275 w 638032"/>
                <a:gd name="connsiteY1" fmla="*/ 28480 h 516636"/>
                <a:gd name="connsiteX2" fmla="*/ 636752 w 638032"/>
                <a:gd name="connsiteY2" fmla="*/ 373568 h 516636"/>
                <a:gd name="connsiteX3" fmla="*/ 607525 w 638032"/>
                <a:gd name="connsiteY3" fmla="*/ 336463 h 516636"/>
                <a:gd name="connsiteX4" fmla="*/ 174788 w 638032"/>
                <a:gd name="connsiteY4" fmla="*/ 81639 h 516636"/>
                <a:gd name="connsiteX5" fmla="*/ 156077 w 638032"/>
                <a:gd name="connsiteY5" fmla="*/ 467732 h 516636"/>
                <a:gd name="connsiteX6" fmla="*/ 220094 w 638032"/>
                <a:gd name="connsiteY6" fmla="*/ 516636 h 516636"/>
                <a:gd name="connsiteX0" fmla="*/ 216947 w 635012"/>
                <a:gd name="connsiteY0" fmla="*/ 525093 h 525093"/>
                <a:gd name="connsiteX1" fmla="*/ 143128 w 635012"/>
                <a:gd name="connsiteY1" fmla="*/ 36937 h 525093"/>
                <a:gd name="connsiteX2" fmla="*/ 633605 w 635012"/>
                <a:gd name="connsiteY2" fmla="*/ 382025 h 525093"/>
                <a:gd name="connsiteX3" fmla="*/ 604378 w 635012"/>
                <a:gd name="connsiteY3" fmla="*/ 344920 h 525093"/>
                <a:gd name="connsiteX4" fmla="*/ 171641 w 635012"/>
                <a:gd name="connsiteY4" fmla="*/ 90096 h 525093"/>
                <a:gd name="connsiteX5" fmla="*/ 152930 w 635012"/>
                <a:gd name="connsiteY5" fmla="*/ 476189 h 525093"/>
                <a:gd name="connsiteX6" fmla="*/ 216947 w 63501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90096 h 525093"/>
                <a:gd name="connsiteX5" fmla="*/ 160050 w 642132"/>
                <a:gd name="connsiteY5" fmla="*/ 476189 h 525093"/>
                <a:gd name="connsiteX6" fmla="*/ 224067 w 64213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90096 h 525093"/>
                <a:gd name="connsiteX5" fmla="*/ 160050 w 642132"/>
                <a:gd name="connsiteY5" fmla="*/ 476189 h 525093"/>
                <a:gd name="connsiteX6" fmla="*/ 224067 w 64213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79800 h 525093"/>
                <a:gd name="connsiteX5" fmla="*/ 160050 w 642132"/>
                <a:gd name="connsiteY5" fmla="*/ 476189 h 525093"/>
                <a:gd name="connsiteX6" fmla="*/ 224067 w 64213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79800 h 525093"/>
                <a:gd name="connsiteX5" fmla="*/ 160050 w 642132"/>
                <a:gd name="connsiteY5" fmla="*/ 476189 h 525093"/>
                <a:gd name="connsiteX6" fmla="*/ 224067 w 64213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79800 h 525093"/>
                <a:gd name="connsiteX5" fmla="*/ 160050 w 642132"/>
                <a:gd name="connsiteY5" fmla="*/ 476189 h 525093"/>
                <a:gd name="connsiteX6" fmla="*/ 224067 w 64213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79800 h 525093"/>
                <a:gd name="connsiteX5" fmla="*/ 160050 w 642132"/>
                <a:gd name="connsiteY5" fmla="*/ 476189 h 525093"/>
                <a:gd name="connsiteX6" fmla="*/ 224067 w 642132"/>
                <a:gd name="connsiteY6" fmla="*/ 525093 h 525093"/>
                <a:gd name="connsiteX0" fmla="*/ 169602 w 597912"/>
                <a:gd name="connsiteY0" fmla="*/ 499634 h 499634"/>
                <a:gd name="connsiteX1" fmla="*/ 106468 w 597912"/>
                <a:gd name="connsiteY1" fmla="*/ 6330 h 499634"/>
                <a:gd name="connsiteX2" fmla="*/ 596945 w 597912"/>
                <a:gd name="connsiteY2" fmla="*/ 351418 h 499634"/>
                <a:gd name="connsiteX3" fmla="*/ 567718 w 597912"/>
                <a:gd name="connsiteY3" fmla="*/ 314313 h 499634"/>
                <a:gd name="connsiteX4" fmla="*/ 134981 w 597912"/>
                <a:gd name="connsiteY4" fmla="*/ 49193 h 499634"/>
                <a:gd name="connsiteX5" fmla="*/ 116270 w 597912"/>
                <a:gd name="connsiteY5" fmla="*/ 445582 h 499634"/>
                <a:gd name="connsiteX6" fmla="*/ 169602 w 597912"/>
                <a:gd name="connsiteY6" fmla="*/ 499634 h 499634"/>
                <a:gd name="connsiteX0" fmla="*/ 172273 w 597910"/>
                <a:gd name="connsiteY0" fmla="*/ 507791 h 507791"/>
                <a:gd name="connsiteX1" fmla="*/ 106468 w 597910"/>
                <a:gd name="connsiteY1" fmla="*/ 6765 h 507791"/>
                <a:gd name="connsiteX2" fmla="*/ 596945 w 597910"/>
                <a:gd name="connsiteY2" fmla="*/ 351853 h 507791"/>
                <a:gd name="connsiteX3" fmla="*/ 567718 w 597910"/>
                <a:gd name="connsiteY3" fmla="*/ 314748 h 507791"/>
                <a:gd name="connsiteX4" fmla="*/ 134981 w 597910"/>
                <a:gd name="connsiteY4" fmla="*/ 49628 h 507791"/>
                <a:gd name="connsiteX5" fmla="*/ 116270 w 597910"/>
                <a:gd name="connsiteY5" fmla="*/ 446017 h 507791"/>
                <a:gd name="connsiteX6" fmla="*/ 172273 w 597910"/>
                <a:gd name="connsiteY6" fmla="*/ 507791 h 507791"/>
                <a:gd name="connsiteX0" fmla="*/ 199610 w 625497"/>
                <a:gd name="connsiteY0" fmla="*/ 526328 h 526328"/>
                <a:gd name="connsiteX1" fmla="*/ 133805 w 625497"/>
                <a:gd name="connsiteY1" fmla="*/ 25302 h 526328"/>
                <a:gd name="connsiteX2" fmla="*/ 624282 w 625497"/>
                <a:gd name="connsiteY2" fmla="*/ 370390 h 526328"/>
                <a:gd name="connsiteX3" fmla="*/ 595055 w 625497"/>
                <a:gd name="connsiteY3" fmla="*/ 333285 h 526328"/>
                <a:gd name="connsiteX4" fmla="*/ 162318 w 625497"/>
                <a:gd name="connsiteY4" fmla="*/ 68165 h 526328"/>
                <a:gd name="connsiteX5" fmla="*/ 143607 w 625497"/>
                <a:gd name="connsiteY5" fmla="*/ 464554 h 526328"/>
                <a:gd name="connsiteX6" fmla="*/ 199610 w 625497"/>
                <a:gd name="connsiteY6" fmla="*/ 526328 h 526328"/>
                <a:gd name="connsiteX0" fmla="*/ 205531 w 631418"/>
                <a:gd name="connsiteY0" fmla="*/ 526328 h 526328"/>
                <a:gd name="connsiteX1" fmla="*/ 139726 w 631418"/>
                <a:gd name="connsiteY1" fmla="*/ 25302 h 526328"/>
                <a:gd name="connsiteX2" fmla="*/ 630203 w 631418"/>
                <a:gd name="connsiteY2" fmla="*/ 370390 h 526328"/>
                <a:gd name="connsiteX3" fmla="*/ 600976 w 631418"/>
                <a:gd name="connsiteY3" fmla="*/ 333285 h 526328"/>
                <a:gd name="connsiteX4" fmla="*/ 168239 w 631418"/>
                <a:gd name="connsiteY4" fmla="*/ 68165 h 526328"/>
                <a:gd name="connsiteX5" fmla="*/ 149528 w 631418"/>
                <a:gd name="connsiteY5" fmla="*/ 464554 h 526328"/>
                <a:gd name="connsiteX6" fmla="*/ 205531 w 631418"/>
                <a:gd name="connsiteY6" fmla="*/ 526328 h 526328"/>
                <a:gd name="connsiteX0" fmla="*/ 205531 w 630203"/>
                <a:gd name="connsiteY0" fmla="*/ 532451 h 532451"/>
                <a:gd name="connsiteX1" fmla="*/ 139726 w 630203"/>
                <a:gd name="connsiteY1" fmla="*/ 31425 h 532451"/>
                <a:gd name="connsiteX2" fmla="*/ 630203 w 630203"/>
                <a:gd name="connsiteY2" fmla="*/ 376513 h 532451"/>
                <a:gd name="connsiteX3" fmla="*/ 600976 w 630203"/>
                <a:gd name="connsiteY3" fmla="*/ 339408 h 532451"/>
                <a:gd name="connsiteX4" fmla="*/ 168239 w 630203"/>
                <a:gd name="connsiteY4" fmla="*/ 74288 h 532451"/>
                <a:gd name="connsiteX5" fmla="*/ 149528 w 630203"/>
                <a:gd name="connsiteY5" fmla="*/ 470677 h 532451"/>
                <a:gd name="connsiteX6" fmla="*/ 205531 w 630203"/>
                <a:gd name="connsiteY6" fmla="*/ 532451 h 532451"/>
                <a:gd name="connsiteX0" fmla="*/ 210602 w 635274"/>
                <a:gd name="connsiteY0" fmla="*/ 535760 h 535760"/>
                <a:gd name="connsiteX1" fmla="*/ 144797 w 635274"/>
                <a:gd name="connsiteY1" fmla="*/ 34734 h 535760"/>
                <a:gd name="connsiteX2" fmla="*/ 635274 w 635274"/>
                <a:gd name="connsiteY2" fmla="*/ 379822 h 535760"/>
                <a:gd name="connsiteX3" fmla="*/ 606047 w 635274"/>
                <a:gd name="connsiteY3" fmla="*/ 342717 h 535760"/>
                <a:gd name="connsiteX4" fmla="*/ 173310 w 635274"/>
                <a:gd name="connsiteY4" fmla="*/ 77597 h 535760"/>
                <a:gd name="connsiteX5" fmla="*/ 154599 w 635274"/>
                <a:gd name="connsiteY5" fmla="*/ 473986 h 535760"/>
                <a:gd name="connsiteX6" fmla="*/ 210602 w 635274"/>
                <a:gd name="connsiteY6" fmla="*/ 535760 h 535760"/>
                <a:gd name="connsiteX0" fmla="*/ 210602 w 635274"/>
                <a:gd name="connsiteY0" fmla="*/ 535760 h 535760"/>
                <a:gd name="connsiteX1" fmla="*/ 144797 w 635274"/>
                <a:gd name="connsiteY1" fmla="*/ 34734 h 535760"/>
                <a:gd name="connsiteX2" fmla="*/ 635274 w 635274"/>
                <a:gd name="connsiteY2" fmla="*/ 379822 h 535760"/>
                <a:gd name="connsiteX3" fmla="*/ 592690 w 635274"/>
                <a:gd name="connsiteY3" fmla="*/ 329847 h 535760"/>
                <a:gd name="connsiteX4" fmla="*/ 173310 w 635274"/>
                <a:gd name="connsiteY4" fmla="*/ 77597 h 535760"/>
                <a:gd name="connsiteX5" fmla="*/ 154599 w 635274"/>
                <a:gd name="connsiteY5" fmla="*/ 473986 h 535760"/>
                <a:gd name="connsiteX6" fmla="*/ 210602 w 635274"/>
                <a:gd name="connsiteY6" fmla="*/ 535760 h 535760"/>
                <a:gd name="connsiteX0" fmla="*/ 210602 w 635274"/>
                <a:gd name="connsiteY0" fmla="*/ 535760 h 535760"/>
                <a:gd name="connsiteX1" fmla="*/ 144797 w 635274"/>
                <a:gd name="connsiteY1" fmla="*/ 34734 h 535760"/>
                <a:gd name="connsiteX2" fmla="*/ 635274 w 635274"/>
                <a:gd name="connsiteY2" fmla="*/ 379822 h 535760"/>
                <a:gd name="connsiteX3" fmla="*/ 592690 w 635274"/>
                <a:gd name="connsiteY3" fmla="*/ 329847 h 535760"/>
                <a:gd name="connsiteX4" fmla="*/ 173310 w 635274"/>
                <a:gd name="connsiteY4" fmla="*/ 77597 h 535760"/>
                <a:gd name="connsiteX5" fmla="*/ 154599 w 635274"/>
                <a:gd name="connsiteY5" fmla="*/ 473986 h 535760"/>
                <a:gd name="connsiteX6" fmla="*/ 210602 w 635274"/>
                <a:gd name="connsiteY6" fmla="*/ 535760 h 535760"/>
                <a:gd name="connsiteX0" fmla="*/ 210602 w 635694"/>
                <a:gd name="connsiteY0" fmla="*/ 529451 h 529451"/>
                <a:gd name="connsiteX1" fmla="*/ 144797 w 635694"/>
                <a:gd name="connsiteY1" fmla="*/ 28425 h 529451"/>
                <a:gd name="connsiteX2" fmla="*/ 635274 w 635694"/>
                <a:gd name="connsiteY2" fmla="*/ 373513 h 529451"/>
                <a:gd name="connsiteX3" fmla="*/ 592690 w 635694"/>
                <a:gd name="connsiteY3" fmla="*/ 323538 h 529451"/>
                <a:gd name="connsiteX4" fmla="*/ 173310 w 635694"/>
                <a:gd name="connsiteY4" fmla="*/ 71288 h 529451"/>
                <a:gd name="connsiteX5" fmla="*/ 154599 w 635694"/>
                <a:gd name="connsiteY5" fmla="*/ 467677 h 529451"/>
                <a:gd name="connsiteX6" fmla="*/ 210602 w 635694"/>
                <a:gd name="connsiteY6" fmla="*/ 529451 h 529451"/>
                <a:gd name="connsiteX0" fmla="*/ 210602 w 635693"/>
                <a:gd name="connsiteY0" fmla="*/ 529451 h 529451"/>
                <a:gd name="connsiteX1" fmla="*/ 144797 w 635693"/>
                <a:gd name="connsiteY1" fmla="*/ 28425 h 529451"/>
                <a:gd name="connsiteX2" fmla="*/ 635274 w 635693"/>
                <a:gd name="connsiteY2" fmla="*/ 373513 h 529451"/>
                <a:gd name="connsiteX3" fmla="*/ 592690 w 635693"/>
                <a:gd name="connsiteY3" fmla="*/ 323538 h 529451"/>
                <a:gd name="connsiteX4" fmla="*/ 173310 w 635693"/>
                <a:gd name="connsiteY4" fmla="*/ 71288 h 529451"/>
                <a:gd name="connsiteX5" fmla="*/ 154599 w 635693"/>
                <a:gd name="connsiteY5" fmla="*/ 467677 h 529451"/>
                <a:gd name="connsiteX6" fmla="*/ 210602 w 635693"/>
                <a:gd name="connsiteY6" fmla="*/ 529451 h 529451"/>
                <a:gd name="connsiteX0" fmla="*/ 210602 w 635693"/>
                <a:gd name="connsiteY0" fmla="*/ 529451 h 529451"/>
                <a:gd name="connsiteX1" fmla="*/ 144797 w 635693"/>
                <a:gd name="connsiteY1" fmla="*/ 28425 h 529451"/>
                <a:gd name="connsiteX2" fmla="*/ 635274 w 635693"/>
                <a:gd name="connsiteY2" fmla="*/ 373513 h 529451"/>
                <a:gd name="connsiteX3" fmla="*/ 592690 w 635693"/>
                <a:gd name="connsiteY3" fmla="*/ 323538 h 529451"/>
                <a:gd name="connsiteX4" fmla="*/ 173310 w 635693"/>
                <a:gd name="connsiteY4" fmla="*/ 71288 h 529451"/>
                <a:gd name="connsiteX5" fmla="*/ 154599 w 635693"/>
                <a:gd name="connsiteY5" fmla="*/ 467677 h 529451"/>
                <a:gd name="connsiteX6" fmla="*/ 210602 w 635693"/>
                <a:gd name="connsiteY6" fmla="*/ 529451 h 529451"/>
                <a:gd name="connsiteX0" fmla="*/ 223030 w 648165"/>
                <a:gd name="connsiteY0" fmla="*/ 540046 h 540046"/>
                <a:gd name="connsiteX1" fmla="*/ 157225 w 648165"/>
                <a:gd name="connsiteY1" fmla="*/ 39020 h 540046"/>
                <a:gd name="connsiteX2" fmla="*/ 647702 w 648165"/>
                <a:gd name="connsiteY2" fmla="*/ 384108 h 540046"/>
                <a:gd name="connsiteX3" fmla="*/ 605118 w 648165"/>
                <a:gd name="connsiteY3" fmla="*/ 334133 h 540046"/>
                <a:gd name="connsiteX4" fmla="*/ 185738 w 648165"/>
                <a:gd name="connsiteY4" fmla="*/ 81883 h 540046"/>
                <a:gd name="connsiteX5" fmla="*/ 167027 w 648165"/>
                <a:gd name="connsiteY5" fmla="*/ 478272 h 540046"/>
                <a:gd name="connsiteX6" fmla="*/ 223030 w 648165"/>
                <a:gd name="connsiteY6" fmla="*/ 540046 h 540046"/>
                <a:gd name="connsiteX0" fmla="*/ 173948 w 601606"/>
                <a:gd name="connsiteY0" fmla="*/ 506311 h 506311"/>
                <a:gd name="connsiteX1" fmla="*/ 108143 w 601606"/>
                <a:gd name="connsiteY1" fmla="*/ 5285 h 506311"/>
                <a:gd name="connsiteX2" fmla="*/ 601291 w 601606"/>
                <a:gd name="connsiteY2" fmla="*/ 363243 h 506311"/>
                <a:gd name="connsiteX3" fmla="*/ 556036 w 601606"/>
                <a:gd name="connsiteY3" fmla="*/ 300398 h 506311"/>
                <a:gd name="connsiteX4" fmla="*/ 136656 w 601606"/>
                <a:gd name="connsiteY4" fmla="*/ 48148 h 506311"/>
                <a:gd name="connsiteX5" fmla="*/ 117945 w 601606"/>
                <a:gd name="connsiteY5" fmla="*/ 444537 h 506311"/>
                <a:gd name="connsiteX6" fmla="*/ 173948 w 601606"/>
                <a:gd name="connsiteY6" fmla="*/ 506311 h 506311"/>
                <a:gd name="connsiteX0" fmla="*/ 173948 w 601888"/>
                <a:gd name="connsiteY0" fmla="*/ 509852 h 509852"/>
                <a:gd name="connsiteX1" fmla="*/ 108143 w 601888"/>
                <a:gd name="connsiteY1" fmla="*/ 8826 h 509852"/>
                <a:gd name="connsiteX2" fmla="*/ 601291 w 601888"/>
                <a:gd name="connsiteY2" fmla="*/ 366784 h 509852"/>
                <a:gd name="connsiteX3" fmla="*/ 556036 w 601888"/>
                <a:gd name="connsiteY3" fmla="*/ 303939 h 509852"/>
                <a:gd name="connsiteX4" fmla="*/ 136656 w 601888"/>
                <a:gd name="connsiteY4" fmla="*/ 51689 h 509852"/>
                <a:gd name="connsiteX5" fmla="*/ 117945 w 601888"/>
                <a:gd name="connsiteY5" fmla="*/ 448078 h 509852"/>
                <a:gd name="connsiteX6" fmla="*/ 173948 w 601888"/>
                <a:gd name="connsiteY6" fmla="*/ 509852 h 509852"/>
                <a:gd name="connsiteX0" fmla="*/ 171626 w 599566"/>
                <a:gd name="connsiteY0" fmla="*/ 509852 h 509852"/>
                <a:gd name="connsiteX1" fmla="*/ 105821 w 599566"/>
                <a:gd name="connsiteY1" fmla="*/ 8826 h 509852"/>
                <a:gd name="connsiteX2" fmla="*/ 598969 w 599566"/>
                <a:gd name="connsiteY2" fmla="*/ 366784 h 509852"/>
                <a:gd name="connsiteX3" fmla="*/ 553714 w 599566"/>
                <a:gd name="connsiteY3" fmla="*/ 303939 h 509852"/>
                <a:gd name="connsiteX4" fmla="*/ 134334 w 599566"/>
                <a:gd name="connsiteY4" fmla="*/ 51689 h 509852"/>
                <a:gd name="connsiteX5" fmla="*/ 123637 w 599566"/>
                <a:gd name="connsiteY5" fmla="*/ 440356 h 509852"/>
                <a:gd name="connsiteX6" fmla="*/ 171626 w 599566"/>
                <a:gd name="connsiteY6" fmla="*/ 509852 h 509852"/>
                <a:gd name="connsiteX0" fmla="*/ 213847 w 641993"/>
                <a:gd name="connsiteY0" fmla="*/ 546270 h 546270"/>
                <a:gd name="connsiteX1" fmla="*/ 148042 w 641993"/>
                <a:gd name="connsiteY1" fmla="*/ 45244 h 546270"/>
                <a:gd name="connsiteX2" fmla="*/ 641190 w 641993"/>
                <a:gd name="connsiteY2" fmla="*/ 403202 h 546270"/>
                <a:gd name="connsiteX3" fmla="*/ 595935 w 641993"/>
                <a:gd name="connsiteY3" fmla="*/ 340357 h 546270"/>
                <a:gd name="connsiteX4" fmla="*/ 176555 w 641993"/>
                <a:gd name="connsiteY4" fmla="*/ 88107 h 546270"/>
                <a:gd name="connsiteX5" fmla="*/ 165858 w 641993"/>
                <a:gd name="connsiteY5" fmla="*/ 476774 h 546270"/>
                <a:gd name="connsiteX6" fmla="*/ 213847 w 641993"/>
                <a:gd name="connsiteY6" fmla="*/ 546270 h 546270"/>
                <a:gd name="connsiteX0" fmla="*/ 213848 w 641993"/>
                <a:gd name="connsiteY0" fmla="*/ 546270 h 546270"/>
                <a:gd name="connsiteX1" fmla="*/ 148043 w 641993"/>
                <a:gd name="connsiteY1" fmla="*/ 45244 h 546270"/>
                <a:gd name="connsiteX2" fmla="*/ 641191 w 641993"/>
                <a:gd name="connsiteY2" fmla="*/ 403202 h 546270"/>
                <a:gd name="connsiteX3" fmla="*/ 593265 w 641993"/>
                <a:gd name="connsiteY3" fmla="*/ 324913 h 546270"/>
                <a:gd name="connsiteX4" fmla="*/ 176556 w 641993"/>
                <a:gd name="connsiteY4" fmla="*/ 88107 h 546270"/>
                <a:gd name="connsiteX5" fmla="*/ 165859 w 641993"/>
                <a:gd name="connsiteY5" fmla="*/ 476774 h 546270"/>
                <a:gd name="connsiteX6" fmla="*/ 213848 w 641993"/>
                <a:gd name="connsiteY6" fmla="*/ 546270 h 546270"/>
                <a:gd name="connsiteX0" fmla="*/ 213848 w 641993"/>
                <a:gd name="connsiteY0" fmla="*/ 546270 h 546270"/>
                <a:gd name="connsiteX1" fmla="*/ 148043 w 641993"/>
                <a:gd name="connsiteY1" fmla="*/ 45244 h 546270"/>
                <a:gd name="connsiteX2" fmla="*/ 641191 w 641993"/>
                <a:gd name="connsiteY2" fmla="*/ 403202 h 546270"/>
                <a:gd name="connsiteX3" fmla="*/ 593265 w 641993"/>
                <a:gd name="connsiteY3" fmla="*/ 324913 h 546270"/>
                <a:gd name="connsiteX4" fmla="*/ 176556 w 641993"/>
                <a:gd name="connsiteY4" fmla="*/ 88107 h 546270"/>
                <a:gd name="connsiteX5" fmla="*/ 165859 w 641993"/>
                <a:gd name="connsiteY5" fmla="*/ 476774 h 546270"/>
                <a:gd name="connsiteX6" fmla="*/ 213848 w 641993"/>
                <a:gd name="connsiteY6" fmla="*/ 546270 h 54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993" h="546270">
                  <a:moveTo>
                    <a:pt x="213848" y="546270"/>
                  </a:moveTo>
                  <a:cubicBezTo>
                    <a:pt x="-79536" y="426802"/>
                    <a:pt x="-40718" y="156602"/>
                    <a:pt x="148043" y="45244"/>
                  </a:cubicBezTo>
                  <a:cubicBezTo>
                    <a:pt x="336804" y="-66114"/>
                    <a:pt x="660211" y="18894"/>
                    <a:pt x="641191" y="403202"/>
                  </a:cubicBezTo>
                  <a:cubicBezTo>
                    <a:pt x="635701" y="406915"/>
                    <a:pt x="606147" y="334958"/>
                    <a:pt x="593265" y="324913"/>
                  </a:cubicBezTo>
                  <a:cubicBezTo>
                    <a:pt x="639153" y="209337"/>
                    <a:pt x="436116" y="-41876"/>
                    <a:pt x="176556" y="88107"/>
                  </a:cubicBezTo>
                  <a:cubicBezTo>
                    <a:pt x="-58963" y="215515"/>
                    <a:pt x="69265" y="448889"/>
                    <a:pt x="165859" y="476774"/>
                  </a:cubicBezTo>
                  <a:cubicBezTo>
                    <a:pt x="171628" y="484067"/>
                    <a:pt x="178084" y="513949"/>
                    <a:pt x="213848" y="546270"/>
                  </a:cubicBezTo>
                  <a:close/>
                </a:path>
              </a:pathLst>
            </a:custGeom>
            <a:solidFill>
              <a:srgbClr val="FF99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5" name="Moon 10"/>
            <p:cNvSpPr/>
            <p:nvPr/>
          </p:nvSpPr>
          <p:spPr>
            <a:xfrm rot="4303406">
              <a:off x="6837399" y="2587959"/>
              <a:ext cx="361522" cy="500548"/>
            </a:xfrm>
            <a:custGeom>
              <a:avLst/>
              <a:gdLst>
                <a:gd name="connsiteX0" fmla="*/ 236312 w 236312"/>
                <a:gd name="connsiteY0" fmla="*/ 429657 h 429657"/>
                <a:gd name="connsiteX1" fmla="*/ 0 w 236312"/>
                <a:gd name="connsiteY1" fmla="*/ 214828 h 429657"/>
                <a:gd name="connsiteX2" fmla="*/ 236312 w 236312"/>
                <a:gd name="connsiteY2" fmla="*/ -1 h 429657"/>
                <a:gd name="connsiteX3" fmla="*/ 118156 w 236312"/>
                <a:gd name="connsiteY3" fmla="*/ 214828 h 429657"/>
                <a:gd name="connsiteX4" fmla="*/ 236312 w 236312"/>
                <a:gd name="connsiteY4" fmla="*/ 429657 h 429657"/>
                <a:gd name="connsiteX0" fmla="*/ 277954 w 277954"/>
                <a:gd name="connsiteY0" fmla="*/ 403188 h 403188"/>
                <a:gd name="connsiteX1" fmla="*/ 300 w 277954"/>
                <a:gd name="connsiteY1" fmla="*/ 214829 h 403188"/>
                <a:gd name="connsiteX2" fmla="*/ 236612 w 277954"/>
                <a:gd name="connsiteY2" fmla="*/ 0 h 403188"/>
                <a:gd name="connsiteX3" fmla="*/ 118456 w 277954"/>
                <a:gd name="connsiteY3" fmla="*/ 214829 h 403188"/>
                <a:gd name="connsiteX4" fmla="*/ 277954 w 277954"/>
                <a:gd name="connsiteY4" fmla="*/ 403188 h 403188"/>
                <a:gd name="connsiteX0" fmla="*/ 277954 w 277954"/>
                <a:gd name="connsiteY0" fmla="*/ 403188 h 454340"/>
                <a:gd name="connsiteX1" fmla="*/ 300 w 277954"/>
                <a:gd name="connsiteY1" fmla="*/ 214829 h 454340"/>
                <a:gd name="connsiteX2" fmla="*/ 236612 w 277954"/>
                <a:gd name="connsiteY2" fmla="*/ 0 h 454340"/>
                <a:gd name="connsiteX3" fmla="*/ 118456 w 277954"/>
                <a:gd name="connsiteY3" fmla="*/ 214829 h 454340"/>
                <a:gd name="connsiteX4" fmla="*/ 277954 w 277954"/>
                <a:gd name="connsiteY4" fmla="*/ 403188 h 454340"/>
                <a:gd name="connsiteX0" fmla="*/ 277689 w 277689"/>
                <a:gd name="connsiteY0" fmla="*/ 407025 h 458249"/>
                <a:gd name="connsiteX1" fmla="*/ 35 w 277689"/>
                <a:gd name="connsiteY1" fmla="*/ 218666 h 458249"/>
                <a:gd name="connsiteX2" fmla="*/ 262693 w 277689"/>
                <a:gd name="connsiteY2" fmla="*/ 0 h 458249"/>
                <a:gd name="connsiteX3" fmla="*/ 118191 w 277689"/>
                <a:gd name="connsiteY3" fmla="*/ 218666 h 458249"/>
                <a:gd name="connsiteX4" fmla="*/ 277689 w 277689"/>
                <a:gd name="connsiteY4" fmla="*/ 407025 h 458249"/>
                <a:gd name="connsiteX0" fmla="*/ 277712 w 277712"/>
                <a:gd name="connsiteY0" fmla="*/ 432612 h 483836"/>
                <a:gd name="connsiteX1" fmla="*/ 58 w 277712"/>
                <a:gd name="connsiteY1" fmla="*/ 244253 h 483836"/>
                <a:gd name="connsiteX2" fmla="*/ 262716 w 277712"/>
                <a:gd name="connsiteY2" fmla="*/ 25587 h 483836"/>
                <a:gd name="connsiteX3" fmla="*/ 118214 w 277712"/>
                <a:gd name="connsiteY3" fmla="*/ 244253 h 483836"/>
                <a:gd name="connsiteX4" fmla="*/ 277712 w 277712"/>
                <a:gd name="connsiteY4" fmla="*/ 432612 h 483836"/>
                <a:gd name="connsiteX0" fmla="*/ 358875 w 358875"/>
                <a:gd name="connsiteY0" fmla="*/ 429420 h 487359"/>
                <a:gd name="connsiteX1" fmla="*/ 29 w 358875"/>
                <a:gd name="connsiteY1" fmla="*/ 289479 h 487359"/>
                <a:gd name="connsiteX2" fmla="*/ 343879 w 358875"/>
                <a:gd name="connsiteY2" fmla="*/ 22395 h 487359"/>
                <a:gd name="connsiteX3" fmla="*/ 199377 w 358875"/>
                <a:gd name="connsiteY3" fmla="*/ 241061 h 487359"/>
                <a:gd name="connsiteX4" fmla="*/ 358875 w 358875"/>
                <a:gd name="connsiteY4" fmla="*/ 429420 h 487359"/>
                <a:gd name="connsiteX0" fmla="*/ 361348 w 361348"/>
                <a:gd name="connsiteY0" fmla="*/ 434771 h 506043"/>
                <a:gd name="connsiteX1" fmla="*/ 2502 w 361348"/>
                <a:gd name="connsiteY1" fmla="*/ 294830 h 506043"/>
                <a:gd name="connsiteX2" fmla="*/ 346352 w 361348"/>
                <a:gd name="connsiteY2" fmla="*/ 27746 h 506043"/>
                <a:gd name="connsiteX3" fmla="*/ 201850 w 361348"/>
                <a:gd name="connsiteY3" fmla="*/ 246412 h 506043"/>
                <a:gd name="connsiteX4" fmla="*/ 361348 w 361348"/>
                <a:gd name="connsiteY4" fmla="*/ 434771 h 506043"/>
                <a:gd name="connsiteX0" fmla="*/ 361348 w 361348"/>
                <a:gd name="connsiteY0" fmla="*/ 434771 h 492118"/>
                <a:gd name="connsiteX1" fmla="*/ 2502 w 361348"/>
                <a:gd name="connsiteY1" fmla="*/ 294830 h 492118"/>
                <a:gd name="connsiteX2" fmla="*/ 346352 w 361348"/>
                <a:gd name="connsiteY2" fmla="*/ 27746 h 492118"/>
                <a:gd name="connsiteX3" fmla="*/ 201850 w 361348"/>
                <a:gd name="connsiteY3" fmla="*/ 246412 h 492118"/>
                <a:gd name="connsiteX4" fmla="*/ 361348 w 361348"/>
                <a:gd name="connsiteY4" fmla="*/ 434771 h 492118"/>
                <a:gd name="connsiteX0" fmla="*/ 361348 w 361348"/>
                <a:gd name="connsiteY0" fmla="*/ 434771 h 493051"/>
                <a:gd name="connsiteX1" fmla="*/ 2502 w 361348"/>
                <a:gd name="connsiteY1" fmla="*/ 294830 h 493051"/>
                <a:gd name="connsiteX2" fmla="*/ 346352 w 361348"/>
                <a:gd name="connsiteY2" fmla="*/ 27746 h 493051"/>
                <a:gd name="connsiteX3" fmla="*/ 201850 w 361348"/>
                <a:gd name="connsiteY3" fmla="*/ 246412 h 493051"/>
                <a:gd name="connsiteX4" fmla="*/ 361348 w 361348"/>
                <a:gd name="connsiteY4" fmla="*/ 434771 h 493051"/>
                <a:gd name="connsiteX0" fmla="*/ 361348 w 361348"/>
                <a:gd name="connsiteY0" fmla="*/ 434771 h 496448"/>
                <a:gd name="connsiteX1" fmla="*/ 2502 w 361348"/>
                <a:gd name="connsiteY1" fmla="*/ 294830 h 496448"/>
                <a:gd name="connsiteX2" fmla="*/ 346352 w 361348"/>
                <a:gd name="connsiteY2" fmla="*/ 27746 h 496448"/>
                <a:gd name="connsiteX3" fmla="*/ 201850 w 361348"/>
                <a:gd name="connsiteY3" fmla="*/ 246412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51352 w 361348"/>
                <a:gd name="connsiteY3" fmla="*/ 284480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62637 w 361348"/>
                <a:gd name="connsiteY3" fmla="*/ 280684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62637 w 361348"/>
                <a:gd name="connsiteY3" fmla="*/ 280684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62637 w 361348"/>
                <a:gd name="connsiteY3" fmla="*/ 280684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62637 w 361348"/>
                <a:gd name="connsiteY3" fmla="*/ 280684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62637 w 361348"/>
                <a:gd name="connsiteY3" fmla="*/ 280684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50605 w 361348"/>
                <a:gd name="connsiteY3" fmla="*/ 286742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50605 w 361348"/>
                <a:gd name="connsiteY3" fmla="*/ 286742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50605 w 361348"/>
                <a:gd name="connsiteY3" fmla="*/ 286742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50605 w 361348"/>
                <a:gd name="connsiteY3" fmla="*/ 286742 h 496448"/>
                <a:gd name="connsiteX4" fmla="*/ 361348 w 361348"/>
                <a:gd name="connsiteY4" fmla="*/ 434771 h 496448"/>
                <a:gd name="connsiteX0" fmla="*/ 361522 w 361522"/>
                <a:gd name="connsiteY0" fmla="*/ 438871 h 500548"/>
                <a:gd name="connsiteX1" fmla="*/ 2676 w 361522"/>
                <a:gd name="connsiteY1" fmla="*/ 298930 h 500548"/>
                <a:gd name="connsiteX2" fmla="*/ 332960 w 361522"/>
                <a:gd name="connsiteY2" fmla="*/ 27365 h 500548"/>
                <a:gd name="connsiteX3" fmla="*/ 50779 w 361522"/>
                <a:gd name="connsiteY3" fmla="*/ 290842 h 500548"/>
                <a:gd name="connsiteX4" fmla="*/ 361522 w 361522"/>
                <a:gd name="connsiteY4" fmla="*/ 438871 h 500548"/>
                <a:gd name="connsiteX0" fmla="*/ 361522 w 361522"/>
                <a:gd name="connsiteY0" fmla="*/ 438871 h 500548"/>
                <a:gd name="connsiteX1" fmla="*/ 2676 w 361522"/>
                <a:gd name="connsiteY1" fmla="*/ 298930 h 500548"/>
                <a:gd name="connsiteX2" fmla="*/ 332960 w 361522"/>
                <a:gd name="connsiteY2" fmla="*/ 27365 h 500548"/>
                <a:gd name="connsiteX3" fmla="*/ 58290 w 361522"/>
                <a:gd name="connsiteY3" fmla="*/ 283291 h 500548"/>
                <a:gd name="connsiteX4" fmla="*/ 361522 w 361522"/>
                <a:gd name="connsiteY4" fmla="*/ 438871 h 500548"/>
                <a:gd name="connsiteX0" fmla="*/ 361522 w 361522"/>
                <a:gd name="connsiteY0" fmla="*/ 438871 h 500548"/>
                <a:gd name="connsiteX1" fmla="*/ 2676 w 361522"/>
                <a:gd name="connsiteY1" fmla="*/ 298930 h 500548"/>
                <a:gd name="connsiteX2" fmla="*/ 332960 w 361522"/>
                <a:gd name="connsiteY2" fmla="*/ 27365 h 500548"/>
                <a:gd name="connsiteX3" fmla="*/ 58290 w 361522"/>
                <a:gd name="connsiteY3" fmla="*/ 283291 h 500548"/>
                <a:gd name="connsiteX4" fmla="*/ 361522 w 361522"/>
                <a:gd name="connsiteY4" fmla="*/ 438871 h 500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22" h="500548">
                  <a:moveTo>
                    <a:pt x="361522" y="438871"/>
                  </a:moveTo>
                  <a:cubicBezTo>
                    <a:pt x="205787" y="575992"/>
                    <a:pt x="20506" y="464617"/>
                    <a:pt x="2676" y="298930"/>
                  </a:cubicBezTo>
                  <a:cubicBezTo>
                    <a:pt x="-23389" y="150585"/>
                    <a:pt x="144923" y="-79405"/>
                    <a:pt x="332960" y="27365"/>
                  </a:cubicBezTo>
                  <a:cubicBezTo>
                    <a:pt x="85925" y="993"/>
                    <a:pt x="53530" y="214707"/>
                    <a:pt x="58290" y="283291"/>
                  </a:cubicBezTo>
                  <a:cubicBezTo>
                    <a:pt x="63050" y="351875"/>
                    <a:pt x="118057" y="512871"/>
                    <a:pt x="361522" y="438871"/>
                  </a:cubicBezTo>
                  <a:close/>
                </a:path>
              </a:pathLst>
            </a:cu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 name="Group 6"/>
          <p:cNvGrpSpPr/>
          <p:nvPr/>
        </p:nvGrpSpPr>
        <p:grpSpPr>
          <a:xfrm>
            <a:off x="6526888" y="2257672"/>
            <a:ext cx="544573" cy="438470"/>
            <a:chOff x="6526888" y="2257672"/>
            <a:chExt cx="544573" cy="438470"/>
          </a:xfrm>
        </p:grpSpPr>
        <p:sp>
          <p:nvSpPr>
            <p:cNvPr id="96" name="Freeform 95"/>
            <p:cNvSpPr/>
            <p:nvPr/>
          </p:nvSpPr>
          <p:spPr>
            <a:xfrm>
              <a:off x="6526888" y="2257672"/>
              <a:ext cx="544573" cy="438470"/>
            </a:xfrm>
            <a:custGeom>
              <a:avLst/>
              <a:gdLst>
                <a:gd name="connsiteX0" fmla="*/ 73819 w 469107"/>
                <a:gd name="connsiteY0" fmla="*/ 488156 h 488156"/>
                <a:gd name="connsiteX1" fmla="*/ 0 w 469107"/>
                <a:gd name="connsiteY1" fmla="*/ 0 h 488156"/>
                <a:gd name="connsiteX2" fmla="*/ 469107 w 469107"/>
                <a:gd name="connsiteY2" fmla="*/ 347662 h 488156"/>
                <a:gd name="connsiteX3" fmla="*/ 35719 w 469107"/>
                <a:gd name="connsiteY3" fmla="*/ 50006 h 488156"/>
                <a:gd name="connsiteX4" fmla="*/ 73819 w 469107"/>
                <a:gd name="connsiteY4" fmla="*/ 488156 h 488156"/>
                <a:gd name="connsiteX0" fmla="*/ 92015 w 487303"/>
                <a:gd name="connsiteY0" fmla="*/ 489242 h 489242"/>
                <a:gd name="connsiteX1" fmla="*/ 18196 w 487303"/>
                <a:gd name="connsiteY1" fmla="*/ 1086 h 489242"/>
                <a:gd name="connsiteX2" fmla="*/ 487303 w 487303"/>
                <a:gd name="connsiteY2" fmla="*/ 348748 h 489242"/>
                <a:gd name="connsiteX3" fmla="*/ 53915 w 487303"/>
                <a:gd name="connsiteY3" fmla="*/ 51092 h 489242"/>
                <a:gd name="connsiteX4" fmla="*/ 92015 w 487303"/>
                <a:gd name="connsiteY4" fmla="*/ 489242 h 489242"/>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196256 w 591544"/>
                <a:gd name="connsiteY0" fmla="*/ 489242 h 489336"/>
                <a:gd name="connsiteX1" fmla="*/ 122437 w 591544"/>
                <a:gd name="connsiteY1" fmla="*/ 1086 h 489336"/>
                <a:gd name="connsiteX2" fmla="*/ 591544 w 591544"/>
                <a:gd name="connsiteY2" fmla="*/ 348748 h 489336"/>
                <a:gd name="connsiteX3" fmla="*/ 158156 w 591544"/>
                <a:gd name="connsiteY3" fmla="*/ 51092 h 489336"/>
                <a:gd name="connsiteX4" fmla="*/ 196256 w 591544"/>
                <a:gd name="connsiteY4" fmla="*/ 489242 h 489336"/>
                <a:gd name="connsiteX0" fmla="*/ 196256 w 592674"/>
                <a:gd name="connsiteY0" fmla="*/ 489242 h 489336"/>
                <a:gd name="connsiteX1" fmla="*/ 122437 w 592674"/>
                <a:gd name="connsiteY1" fmla="*/ 1086 h 489336"/>
                <a:gd name="connsiteX2" fmla="*/ 591544 w 592674"/>
                <a:gd name="connsiteY2" fmla="*/ 348748 h 489336"/>
                <a:gd name="connsiteX3" fmla="*/ 158156 w 592674"/>
                <a:gd name="connsiteY3" fmla="*/ 51092 h 489336"/>
                <a:gd name="connsiteX4" fmla="*/ 196256 w 592674"/>
                <a:gd name="connsiteY4" fmla="*/ 489242 h 489336"/>
                <a:gd name="connsiteX0" fmla="*/ 196256 w 592674"/>
                <a:gd name="connsiteY0" fmla="*/ 507351 h 507445"/>
                <a:gd name="connsiteX1" fmla="*/ 122437 w 592674"/>
                <a:gd name="connsiteY1" fmla="*/ 19195 h 507445"/>
                <a:gd name="connsiteX2" fmla="*/ 591544 w 592674"/>
                <a:gd name="connsiteY2" fmla="*/ 366857 h 507445"/>
                <a:gd name="connsiteX3" fmla="*/ 158156 w 592674"/>
                <a:gd name="connsiteY3" fmla="*/ 69201 h 507445"/>
                <a:gd name="connsiteX4" fmla="*/ 196256 w 592674"/>
                <a:gd name="connsiteY4" fmla="*/ 507351 h 507445"/>
                <a:gd name="connsiteX0" fmla="*/ 224189 w 620607"/>
                <a:gd name="connsiteY0" fmla="*/ 526343 h 526437"/>
                <a:gd name="connsiteX1" fmla="*/ 150370 w 620607"/>
                <a:gd name="connsiteY1" fmla="*/ 38187 h 526437"/>
                <a:gd name="connsiteX2" fmla="*/ 619477 w 620607"/>
                <a:gd name="connsiteY2" fmla="*/ 385849 h 526437"/>
                <a:gd name="connsiteX3" fmla="*/ 186089 w 620607"/>
                <a:gd name="connsiteY3" fmla="*/ 88193 h 526437"/>
                <a:gd name="connsiteX4" fmla="*/ 224189 w 620607"/>
                <a:gd name="connsiteY4" fmla="*/ 526343 h 526437"/>
                <a:gd name="connsiteX0" fmla="*/ 220459 w 616877"/>
                <a:gd name="connsiteY0" fmla="*/ 526343 h 526437"/>
                <a:gd name="connsiteX1" fmla="*/ 146640 w 616877"/>
                <a:gd name="connsiteY1" fmla="*/ 38187 h 526437"/>
                <a:gd name="connsiteX2" fmla="*/ 615747 w 616877"/>
                <a:gd name="connsiteY2" fmla="*/ 385849 h 526437"/>
                <a:gd name="connsiteX3" fmla="*/ 182359 w 616877"/>
                <a:gd name="connsiteY3" fmla="*/ 88193 h 526437"/>
                <a:gd name="connsiteX4" fmla="*/ 220459 w 616877"/>
                <a:gd name="connsiteY4" fmla="*/ 526343 h 526437"/>
                <a:gd name="connsiteX0" fmla="*/ 204938 w 601356"/>
                <a:gd name="connsiteY0" fmla="*/ 526343 h 526437"/>
                <a:gd name="connsiteX1" fmla="*/ 131119 w 601356"/>
                <a:gd name="connsiteY1" fmla="*/ 38187 h 526437"/>
                <a:gd name="connsiteX2" fmla="*/ 600226 w 601356"/>
                <a:gd name="connsiteY2" fmla="*/ 385849 h 526437"/>
                <a:gd name="connsiteX3" fmla="*/ 166838 w 601356"/>
                <a:gd name="connsiteY3" fmla="*/ 88193 h 526437"/>
                <a:gd name="connsiteX4" fmla="*/ 204938 w 601356"/>
                <a:gd name="connsiteY4" fmla="*/ 526343 h 526437"/>
                <a:gd name="connsiteX0" fmla="*/ 204938 w 601356"/>
                <a:gd name="connsiteY0" fmla="*/ 515551 h 515645"/>
                <a:gd name="connsiteX1" fmla="*/ 131119 w 601356"/>
                <a:gd name="connsiteY1" fmla="*/ 27395 h 515645"/>
                <a:gd name="connsiteX2" fmla="*/ 600226 w 601356"/>
                <a:gd name="connsiteY2" fmla="*/ 375057 h 515645"/>
                <a:gd name="connsiteX3" fmla="*/ 166838 w 601356"/>
                <a:gd name="connsiteY3" fmla="*/ 77401 h 515645"/>
                <a:gd name="connsiteX4" fmla="*/ 204938 w 601356"/>
                <a:gd name="connsiteY4" fmla="*/ 515551 h 515645"/>
                <a:gd name="connsiteX0" fmla="*/ 204938 w 601356"/>
                <a:gd name="connsiteY0" fmla="*/ 512059 h 512153"/>
                <a:gd name="connsiteX1" fmla="*/ 131119 w 601356"/>
                <a:gd name="connsiteY1" fmla="*/ 23903 h 512153"/>
                <a:gd name="connsiteX2" fmla="*/ 600226 w 601356"/>
                <a:gd name="connsiteY2" fmla="*/ 371565 h 512153"/>
                <a:gd name="connsiteX3" fmla="*/ 166838 w 601356"/>
                <a:gd name="connsiteY3" fmla="*/ 73909 h 512153"/>
                <a:gd name="connsiteX4" fmla="*/ 204938 w 601356"/>
                <a:gd name="connsiteY4" fmla="*/ 512059 h 512153"/>
                <a:gd name="connsiteX0" fmla="*/ 204938 w 601577"/>
                <a:gd name="connsiteY0" fmla="*/ 512059 h 512207"/>
                <a:gd name="connsiteX1" fmla="*/ 131119 w 601577"/>
                <a:gd name="connsiteY1" fmla="*/ 23903 h 512207"/>
                <a:gd name="connsiteX2" fmla="*/ 600226 w 601577"/>
                <a:gd name="connsiteY2" fmla="*/ 371565 h 512207"/>
                <a:gd name="connsiteX3" fmla="*/ 166838 w 601577"/>
                <a:gd name="connsiteY3" fmla="*/ 73909 h 512207"/>
                <a:gd name="connsiteX4" fmla="*/ 204938 w 601577"/>
                <a:gd name="connsiteY4" fmla="*/ 512059 h 512207"/>
                <a:gd name="connsiteX0" fmla="*/ 204938 w 601577"/>
                <a:gd name="connsiteY0" fmla="*/ 512059 h 512059"/>
                <a:gd name="connsiteX1" fmla="*/ 131119 w 601577"/>
                <a:gd name="connsiteY1" fmla="*/ 23903 h 512059"/>
                <a:gd name="connsiteX2" fmla="*/ 600226 w 601577"/>
                <a:gd name="connsiteY2" fmla="*/ 371565 h 512059"/>
                <a:gd name="connsiteX3" fmla="*/ 166838 w 601577"/>
                <a:gd name="connsiteY3" fmla="*/ 73909 h 512059"/>
                <a:gd name="connsiteX4" fmla="*/ 204938 w 601577"/>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66838 w 600381"/>
                <a:gd name="connsiteY3" fmla="*/ 73909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66838 w 600381"/>
                <a:gd name="connsiteY3" fmla="*/ 73909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50169 w 600381"/>
                <a:gd name="connsiteY3" fmla="*/ 57241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50169 w 600381"/>
                <a:gd name="connsiteY3" fmla="*/ 57241 h 512059"/>
                <a:gd name="connsiteX4" fmla="*/ 204938 w 600381"/>
                <a:gd name="connsiteY4" fmla="*/ 512059 h 512059"/>
                <a:gd name="connsiteX0" fmla="*/ 216710 w 612169"/>
                <a:gd name="connsiteY0" fmla="*/ 527930 h 527930"/>
                <a:gd name="connsiteX1" fmla="*/ 142891 w 612169"/>
                <a:gd name="connsiteY1" fmla="*/ 39774 h 527930"/>
                <a:gd name="connsiteX2" fmla="*/ 611998 w 612169"/>
                <a:gd name="connsiteY2" fmla="*/ 387436 h 527930"/>
                <a:gd name="connsiteX3" fmla="*/ 161941 w 612169"/>
                <a:gd name="connsiteY3" fmla="*/ 73112 h 527930"/>
                <a:gd name="connsiteX4" fmla="*/ 216710 w 612169"/>
                <a:gd name="connsiteY4" fmla="*/ 527930 h 527930"/>
                <a:gd name="connsiteX0" fmla="*/ 210720 w 606179"/>
                <a:gd name="connsiteY0" fmla="*/ 527930 h 527930"/>
                <a:gd name="connsiteX1" fmla="*/ 136901 w 606179"/>
                <a:gd name="connsiteY1" fmla="*/ 39774 h 527930"/>
                <a:gd name="connsiteX2" fmla="*/ 606008 w 606179"/>
                <a:gd name="connsiteY2" fmla="*/ 387436 h 527930"/>
                <a:gd name="connsiteX3" fmla="*/ 155951 w 606179"/>
                <a:gd name="connsiteY3" fmla="*/ 73112 h 527930"/>
                <a:gd name="connsiteX4" fmla="*/ 210720 w 606179"/>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46818 w 597046"/>
                <a:gd name="connsiteY3" fmla="*/ 73112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46818 w 597046"/>
                <a:gd name="connsiteY3" fmla="*/ 73112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34912 w 597046"/>
                <a:gd name="connsiteY3" fmla="*/ 82637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34912 w 597046"/>
                <a:gd name="connsiteY3" fmla="*/ 82637 h 527930"/>
                <a:gd name="connsiteX4" fmla="*/ 201587 w 597046"/>
                <a:gd name="connsiteY4" fmla="*/ 527930 h 527930"/>
                <a:gd name="connsiteX0" fmla="*/ 220094 w 615583"/>
                <a:gd name="connsiteY0" fmla="*/ 535002 h 535002"/>
                <a:gd name="connsiteX1" fmla="*/ 146275 w 615583"/>
                <a:gd name="connsiteY1" fmla="*/ 46846 h 535002"/>
                <a:gd name="connsiteX2" fmla="*/ 615382 w 615583"/>
                <a:gd name="connsiteY2" fmla="*/ 394508 h 535002"/>
                <a:gd name="connsiteX3" fmla="*/ 153419 w 615583"/>
                <a:gd name="connsiteY3" fmla="*/ 89709 h 535002"/>
                <a:gd name="connsiteX4" fmla="*/ 220094 w 615583"/>
                <a:gd name="connsiteY4" fmla="*/ 535002 h 53500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553665"/>
                <a:gd name="connsiteY0" fmla="*/ 541308 h 541308"/>
                <a:gd name="connsiteX1" fmla="*/ 146275 w 553665"/>
                <a:gd name="connsiteY1" fmla="*/ 53152 h 541308"/>
                <a:gd name="connsiteX2" fmla="*/ 553469 w 553665"/>
                <a:gd name="connsiteY2" fmla="*/ 300802 h 541308"/>
                <a:gd name="connsiteX3" fmla="*/ 153419 w 553665"/>
                <a:gd name="connsiteY3" fmla="*/ 96015 h 541308"/>
                <a:gd name="connsiteX4" fmla="*/ 220094 w 553665"/>
                <a:gd name="connsiteY4" fmla="*/ 541308 h 541308"/>
                <a:gd name="connsiteX0" fmla="*/ 193718 w 574914"/>
                <a:gd name="connsiteY0" fmla="*/ 453202 h 453202"/>
                <a:gd name="connsiteX1" fmla="*/ 167524 w 574914"/>
                <a:gd name="connsiteY1" fmla="*/ 53152 h 453202"/>
                <a:gd name="connsiteX2" fmla="*/ 574718 w 574914"/>
                <a:gd name="connsiteY2" fmla="*/ 300802 h 453202"/>
                <a:gd name="connsiteX3" fmla="*/ 174668 w 574914"/>
                <a:gd name="connsiteY3" fmla="*/ 96015 h 453202"/>
                <a:gd name="connsiteX4" fmla="*/ 193718 w 574914"/>
                <a:gd name="connsiteY4" fmla="*/ 453202 h 453202"/>
                <a:gd name="connsiteX0" fmla="*/ 193718 w 574914"/>
                <a:gd name="connsiteY0" fmla="*/ 453202 h 453202"/>
                <a:gd name="connsiteX1" fmla="*/ 167524 w 574914"/>
                <a:gd name="connsiteY1" fmla="*/ 53152 h 453202"/>
                <a:gd name="connsiteX2" fmla="*/ 574718 w 574914"/>
                <a:gd name="connsiteY2" fmla="*/ 300802 h 453202"/>
                <a:gd name="connsiteX3" fmla="*/ 174668 w 574914"/>
                <a:gd name="connsiteY3" fmla="*/ 96015 h 453202"/>
                <a:gd name="connsiteX4" fmla="*/ 193718 w 574914"/>
                <a:gd name="connsiteY4" fmla="*/ 453202 h 453202"/>
                <a:gd name="connsiteX0" fmla="*/ 193718 w 575654"/>
                <a:gd name="connsiteY0" fmla="*/ 453202 h 453202"/>
                <a:gd name="connsiteX1" fmla="*/ 167524 w 575654"/>
                <a:gd name="connsiteY1" fmla="*/ 53152 h 453202"/>
                <a:gd name="connsiteX2" fmla="*/ 574718 w 575654"/>
                <a:gd name="connsiteY2" fmla="*/ 300802 h 453202"/>
                <a:gd name="connsiteX3" fmla="*/ 174668 w 575654"/>
                <a:gd name="connsiteY3" fmla="*/ 96015 h 453202"/>
                <a:gd name="connsiteX4" fmla="*/ 193718 w 575654"/>
                <a:gd name="connsiteY4" fmla="*/ 453202 h 453202"/>
                <a:gd name="connsiteX0" fmla="*/ 193718 w 575654"/>
                <a:gd name="connsiteY0" fmla="*/ 438470 h 438470"/>
                <a:gd name="connsiteX1" fmla="*/ 167524 w 575654"/>
                <a:gd name="connsiteY1" fmla="*/ 38420 h 438470"/>
                <a:gd name="connsiteX2" fmla="*/ 574718 w 575654"/>
                <a:gd name="connsiteY2" fmla="*/ 286070 h 438470"/>
                <a:gd name="connsiteX3" fmla="*/ 174668 w 575654"/>
                <a:gd name="connsiteY3" fmla="*/ 81283 h 438470"/>
                <a:gd name="connsiteX4" fmla="*/ 193718 w 575654"/>
                <a:gd name="connsiteY4" fmla="*/ 438470 h 438470"/>
                <a:gd name="connsiteX0" fmla="*/ 193718 w 575654"/>
                <a:gd name="connsiteY0" fmla="*/ 438470 h 438470"/>
                <a:gd name="connsiteX1" fmla="*/ 167524 w 575654"/>
                <a:gd name="connsiteY1" fmla="*/ 38420 h 438470"/>
                <a:gd name="connsiteX2" fmla="*/ 574718 w 575654"/>
                <a:gd name="connsiteY2" fmla="*/ 286070 h 438470"/>
                <a:gd name="connsiteX3" fmla="*/ 174668 w 575654"/>
                <a:gd name="connsiteY3" fmla="*/ 81283 h 438470"/>
                <a:gd name="connsiteX4" fmla="*/ 193718 w 575654"/>
                <a:gd name="connsiteY4" fmla="*/ 438470 h 438470"/>
                <a:gd name="connsiteX0" fmla="*/ 193718 w 575654"/>
                <a:gd name="connsiteY0" fmla="*/ 438470 h 438470"/>
                <a:gd name="connsiteX1" fmla="*/ 167524 w 575654"/>
                <a:gd name="connsiteY1" fmla="*/ 38420 h 438470"/>
                <a:gd name="connsiteX2" fmla="*/ 574718 w 575654"/>
                <a:gd name="connsiteY2" fmla="*/ 286070 h 438470"/>
                <a:gd name="connsiteX3" fmla="*/ 174668 w 575654"/>
                <a:gd name="connsiteY3" fmla="*/ 81283 h 438470"/>
                <a:gd name="connsiteX4" fmla="*/ 193718 w 575654"/>
                <a:gd name="connsiteY4" fmla="*/ 438470 h 438470"/>
                <a:gd name="connsiteX0" fmla="*/ 162637 w 544573"/>
                <a:gd name="connsiteY0" fmla="*/ 438470 h 438470"/>
                <a:gd name="connsiteX1" fmla="*/ 136443 w 544573"/>
                <a:gd name="connsiteY1" fmla="*/ 38420 h 438470"/>
                <a:gd name="connsiteX2" fmla="*/ 543637 w 544573"/>
                <a:gd name="connsiteY2" fmla="*/ 286070 h 438470"/>
                <a:gd name="connsiteX3" fmla="*/ 143587 w 544573"/>
                <a:gd name="connsiteY3" fmla="*/ 81283 h 438470"/>
                <a:gd name="connsiteX4" fmla="*/ 162637 w 544573"/>
                <a:gd name="connsiteY4" fmla="*/ 438470 h 438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573" h="438470">
                  <a:moveTo>
                    <a:pt x="162637" y="438470"/>
                  </a:moveTo>
                  <a:cubicBezTo>
                    <a:pt x="-2861" y="425373"/>
                    <a:pt x="-88981" y="159466"/>
                    <a:pt x="136443" y="38420"/>
                  </a:cubicBezTo>
                  <a:cubicBezTo>
                    <a:pt x="292811" y="-46907"/>
                    <a:pt x="547210" y="-870"/>
                    <a:pt x="543637" y="286070"/>
                  </a:cubicBezTo>
                  <a:cubicBezTo>
                    <a:pt x="561099" y="103508"/>
                    <a:pt x="330912" y="-36191"/>
                    <a:pt x="143587" y="81283"/>
                  </a:cubicBezTo>
                  <a:cubicBezTo>
                    <a:pt x="-41356" y="224950"/>
                    <a:pt x="59053" y="399180"/>
                    <a:pt x="162637" y="438470"/>
                  </a:cubicBezTo>
                  <a:close/>
                </a:path>
              </a:pathLst>
            </a:custGeom>
            <a:solidFill>
              <a:srgbClr val="FF66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7" name="Freeform 96"/>
            <p:cNvSpPr/>
            <p:nvPr/>
          </p:nvSpPr>
          <p:spPr>
            <a:xfrm>
              <a:off x="6565278" y="2290993"/>
              <a:ext cx="505099" cy="402767"/>
            </a:xfrm>
            <a:custGeom>
              <a:avLst/>
              <a:gdLst>
                <a:gd name="connsiteX0" fmla="*/ 73819 w 469107"/>
                <a:gd name="connsiteY0" fmla="*/ 488156 h 488156"/>
                <a:gd name="connsiteX1" fmla="*/ 0 w 469107"/>
                <a:gd name="connsiteY1" fmla="*/ 0 h 488156"/>
                <a:gd name="connsiteX2" fmla="*/ 469107 w 469107"/>
                <a:gd name="connsiteY2" fmla="*/ 347662 h 488156"/>
                <a:gd name="connsiteX3" fmla="*/ 35719 w 469107"/>
                <a:gd name="connsiteY3" fmla="*/ 50006 h 488156"/>
                <a:gd name="connsiteX4" fmla="*/ 73819 w 469107"/>
                <a:gd name="connsiteY4" fmla="*/ 488156 h 488156"/>
                <a:gd name="connsiteX0" fmla="*/ 92015 w 487303"/>
                <a:gd name="connsiteY0" fmla="*/ 489242 h 489242"/>
                <a:gd name="connsiteX1" fmla="*/ 18196 w 487303"/>
                <a:gd name="connsiteY1" fmla="*/ 1086 h 489242"/>
                <a:gd name="connsiteX2" fmla="*/ 487303 w 487303"/>
                <a:gd name="connsiteY2" fmla="*/ 348748 h 489242"/>
                <a:gd name="connsiteX3" fmla="*/ 53915 w 487303"/>
                <a:gd name="connsiteY3" fmla="*/ 51092 h 489242"/>
                <a:gd name="connsiteX4" fmla="*/ 92015 w 487303"/>
                <a:gd name="connsiteY4" fmla="*/ 489242 h 489242"/>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92712 w 488000"/>
                <a:gd name="connsiteY0" fmla="*/ 489242 h 489336"/>
                <a:gd name="connsiteX1" fmla="*/ 18893 w 488000"/>
                <a:gd name="connsiteY1" fmla="*/ 1086 h 489336"/>
                <a:gd name="connsiteX2" fmla="*/ 488000 w 488000"/>
                <a:gd name="connsiteY2" fmla="*/ 348748 h 489336"/>
                <a:gd name="connsiteX3" fmla="*/ 54612 w 488000"/>
                <a:gd name="connsiteY3" fmla="*/ 51092 h 489336"/>
                <a:gd name="connsiteX4" fmla="*/ 92712 w 488000"/>
                <a:gd name="connsiteY4" fmla="*/ 489242 h 489336"/>
                <a:gd name="connsiteX0" fmla="*/ 196256 w 591544"/>
                <a:gd name="connsiteY0" fmla="*/ 489242 h 489336"/>
                <a:gd name="connsiteX1" fmla="*/ 122437 w 591544"/>
                <a:gd name="connsiteY1" fmla="*/ 1086 h 489336"/>
                <a:gd name="connsiteX2" fmla="*/ 591544 w 591544"/>
                <a:gd name="connsiteY2" fmla="*/ 348748 h 489336"/>
                <a:gd name="connsiteX3" fmla="*/ 158156 w 591544"/>
                <a:gd name="connsiteY3" fmla="*/ 51092 h 489336"/>
                <a:gd name="connsiteX4" fmla="*/ 196256 w 591544"/>
                <a:gd name="connsiteY4" fmla="*/ 489242 h 489336"/>
                <a:gd name="connsiteX0" fmla="*/ 196256 w 592674"/>
                <a:gd name="connsiteY0" fmla="*/ 489242 h 489336"/>
                <a:gd name="connsiteX1" fmla="*/ 122437 w 592674"/>
                <a:gd name="connsiteY1" fmla="*/ 1086 h 489336"/>
                <a:gd name="connsiteX2" fmla="*/ 591544 w 592674"/>
                <a:gd name="connsiteY2" fmla="*/ 348748 h 489336"/>
                <a:gd name="connsiteX3" fmla="*/ 158156 w 592674"/>
                <a:gd name="connsiteY3" fmla="*/ 51092 h 489336"/>
                <a:gd name="connsiteX4" fmla="*/ 196256 w 592674"/>
                <a:gd name="connsiteY4" fmla="*/ 489242 h 489336"/>
                <a:gd name="connsiteX0" fmla="*/ 196256 w 592674"/>
                <a:gd name="connsiteY0" fmla="*/ 507351 h 507445"/>
                <a:gd name="connsiteX1" fmla="*/ 122437 w 592674"/>
                <a:gd name="connsiteY1" fmla="*/ 19195 h 507445"/>
                <a:gd name="connsiteX2" fmla="*/ 591544 w 592674"/>
                <a:gd name="connsiteY2" fmla="*/ 366857 h 507445"/>
                <a:gd name="connsiteX3" fmla="*/ 158156 w 592674"/>
                <a:gd name="connsiteY3" fmla="*/ 69201 h 507445"/>
                <a:gd name="connsiteX4" fmla="*/ 196256 w 592674"/>
                <a:gd name="connsiteY4" fmla="*/ 507351 h 507445"/>
                <a:gd name="connsiteX0" fmla="*/ 224189 w 620607"/>
                <a:gd name="connsiteY0" fmla="*/ 526343 h 526437"/>
                <a:gd name="connsiteX1" fmla="*/ 150370 w 620607"/>
                <a:gd name="connsiteY1" fmla="*/ 38187 h 526437"/>
                <a:gd name="connsiteX2" fmla="*/ 619477 w 620607"/>
                <a:gd name="connsiteY2" fmla="*/ 385849 h 526437"/>
                <a:gd name="connsiteX3" fmla="*/ 186089 w 620607"/>
                <a:gd name="connsiteY3" fmla="*/ 88193 h 526437"/>
                <a:gd name="connsiteX4" fmla="*/ 224189 w 620607"/>
                <a:gd name="connsiteY4" fmla="*/ 526343 h 526437"/>
                <a:gd name="connsiteX0" fmla="*/ 220459 w 616877"/>
                <a:gd name="connsiteY0" fmla="*/ 526343 h 526437"/>
                <a:gd name="connsiteX1" fmla="*/ 146640 w 616877"/>
                <a:gd name="connsiteY1" fmla="*/ 38187 h 526437"/>
                <a:gd name="connsiteX2" fmla="*/ 615747 w 616877"/>
                <a:gd name="connsiteY2" fmla="*/ 385849 h 526437"/>
                <a:gd name="connsiteX3" fmla="*/ 182359 w 616877"/>
                <a:gd name="connsiteY3" fmla="*/ 88193 h 526437"/>
                <a:gd name="connsiteX4" fmla="*/ 220459 w 616877"/>
                <a:gd name="connsiteY4" fmla="*/ 526343 h 526437"/>
                <a:gd name="connsiteX0" fmla="*/ 204938 w 601356"/>
                <a:gd name="connsiteY0" fmla="*/ 526343 h 526437"/>
                <a:gd name="connsiteX1" fmla="*/ 131119 w 601356"/>
                <a:gd name="connsiteY1" fmla="*/ 38187 h 526437"/>
                <a:gd name="connsiteX2" fmla="*/ 600226 w 601356"/>
                <a:gd name="connsiteY2" fmla="*/ 385849 h 526437"/>
                <a:gd name="connsiteX3" fmla="*/ 166838 w 601356"/>
                <a:gd name="connsiteY3" fmla="*/ 88193 h 526437"/>
                <a:gd name="connsiteX4" fmla="*/ 204938 w 601356"/>
                <a:gd name="connsiteY4" fmla="*/ 526343 h 526437"/>
                <a:gd name="connsiteX0" fmla="*/ 204938 w 601356"/>
                <a:gd name="connsiteY0" fmla="*/ 515551 h 515645"/>
                <a:gd name="connsiteX1" fmla="*/ 131119 w 601356"/>
                <a:gd name="connsiteY1" fmla="*/ 27395 h 515645"/>
                <a:gd name="connsiteX2" fmla="*/ 600226 w 601356"/>
                <a:gd name="connsiteY2" fmla="*/ 375057 h 515645"/>
                <a:gd name="connsiteX3" fmla="*/ 166838 w 601356"/>
                <a:gd name="connsiteY3" fmla="*/ 77401 h 515645"/>
                <a:gd name="connsiteX4" fmla="*/ 204938 w 601356"/>
                <a:gd name="connsiteY4" fmla="*/ 515551 h 515645"/>
                <a:gd name="connsiteX0" fmla="*/ 204938 w 601356"/>
                <a:gd name="connsiteY0" fmla="*/ 512059 h 512153"/>
                <a:gd name="connsiteX1" fmla="*/ 131119 w 601356"/>
                <a:gd name="connsiteY1" fmla="*/ 23903 h 512153"/>
                <a:gd name="connsiteX2" fmla="*/ 600226 w 601356"/>
                <a:gd name="connsiteY2" fmla="*/ 371565 h 512153"/>
                <a:gd name="connsiteX3" fmla="*/ 166838 w 601356"/>
                <a:gd name="connsiteY3" fmla="*/ 73909 h 512153"/>
                <a:gd name="connsiteX4" fmla="*/ 204938 w 601356"/>
                <a:gd name="connsiteY4" fmla="*/ 512059 h 512153"/>
                <a:gd name="connsiteX0" fmla="*/ 204938 w 601577"/>
                <a:gd name="connsiteY0" fmla="*/ 512059 h 512207"/>
                <a:gd name="connsiteX1" fmla="*/ 131119 w 601577"/>
                <a:gd name="connsiteY1" fmla="*/ 23903 h 512207"/>
                <a:gd name="connsiteX2" fmla="*/ 600226 w 601577"/>
                <a:gd name="connsiteY2" fmla="*/ 371565 h 512207"/>
                <a:gd name="connsiteX3" fmla="*/ 166838 w 601577"/>
                <a:gd name="connsiteY3" fmla="*/ 73909 h 512207"/>
                <a:gd name="connsiteX4" fmla="*/ 204938 w 601577"/>
                <a:gd name="connsiteY4" fmla="*/ 512059 h 512207"/>
                <a:gd name="connsiteX0" fmla="*/ 204938 w 601577"/>
                <a:gd name="connsiteY0" fmla="*/ 512059 h 512059"/>
                <a:gd name="connsiteX1" fmla="*/ 131119 w 601577"/>
                <a:gd name="connsiteY1" fmla="*/ 23903 h 512059"/>
                <a:gd name="connsiteX2" fmla="*/ 600226 w 601577"/>
                <a:gd name="connsiteY2" fmla="*/ 371565 h 512059"/>
                <a:gd name="connsiteX3" fmla="*/ 166838 w 601577"/>
                <a:gd name="connsiteY3" fmla="*/ 73909 h 512059"/>
                <a:gd name="connsiteX4" fmla="*/ 204938 w 601577"/>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66838 w 600381"/>
                <a:gd name="connsiteY3" fmla="*/ 73909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66838 w 600381"/>
                <a:gd name="connsiteY3" fmla="*/ 73909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50169 w 600381"/>
                <a:gd name="connsiteY3" fmla="*/ 57241 h 512059"/>
                <a:gd name="connsiteX4" fmla="*/ 204938 w 600381"/>
                <a:gd name="connsiteY4" fmla="*/ 512059 h 512059"/>
                <a:gd name="connsiteX0" fmla="*/ 204938 w 600381"/>
                <a:gd name="connsiteY0" fmla="*/ 512059 h 512059"/>
                <a:gd name="connsiteX1" fmla="*/ 131119 w 600381"/>
                <a:gd name="connsiteY1" fmla="*/ 23903 h 512059"/>
                <a:gd name="connsiteX2" fmla="*/ 600226 w 600381"/>
                <a:gd name="connsiteY2" fmla="*/ 371565 h 512059"/>
                <a:gd name="connsiteX3" fmla="*/ 150169 w 600381"/>
                <a:gd name="connsiteY3" fmla="*/ 57241 h 512059"/>
                <a:gd name="connsiteX4" fmla="*/ 204938 w 600381"/>
                <a:gd name="connsiteY4" fmla="*/ 512059 h 512059"/>
                <a:gd name="connsiteX0" fmla="*/ 216710 w 612169"/>
                <a:gd name="connsiteY0" fmla="*/ 527930 h 527930"/>
                <a:gd name="connsiteX1" fmla="*/ 142891 w 612169"/>
                <a:gd name="connsiteY1" fmla="*/ 39774 h 527930"/>
                <a:gd name="connsiteX2" fmla="*/ 611998 w 612169"/>
                <a:gd name="connsiteY2" fmla="*/ 387436 h 527930"/>
                <a:gd name="connsiteX3" fmla="*/ 161941 w 612169"/>
                <a:gd name="connsiteY3" fmla="*/ 73112 h 527930"/>
                <a:gd name="connsiteX4" fmla="*/ 216710 w 612169"/>
                <a:gd name="connsiteY4" fmla="*/ 527930 h 527930"/>
                <a:gd name="connsiteX0" fmla="*/ 210720 w 606179"/>
                <a:gd name="connsiteY0" fmla="*/ 527930 h 527930"/>
                <a:gd name="connsiteX1" fmla="*/ 136901 w 606179"/>
                <a:gd name="connsiteY1" fmla="*/ 39774 h 527930"/>
                <a:gd name="connsiteX2" fmla="*/ 606008 w 606179"/>
                <a:gd name="connsiteY2" fmla="*/ 387436 h 527930"/>
                <a:gd name="connsiteX3" fmla="*/ 155951 w 606179"/>
                <a:gd name="connsiteY3" fmla="*/ 73112 h 527930"/>
                <a:gd name="connsiteX4" fmla="*/ 210720 w 606179"/>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46818 w 597046"/>
                <a:gd name="connsiteY3" fmla="*/ 73112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46818 w 597046"/>
                <a:gd name="connsiteY3" fmla="*/ 73112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34912 w 597046"/>
                <a:gd name="connsiteY3" fmla="*/ 82637 h 527930"/>
                <a:gd name="connsiteX4" fmla="*/ 201587 w 597046"/>
                <a:gd name="connsiteY4" fmla="*/ 527930 h 527930"/>
                <a:gd name="connsiteX0" fmla="*/ 201587 w 597046"/>
                <a:gd name="connsiteY0" fmla="*/ 527930 h 527930"/>
                <a:gd name="connsiteX1" fmla="*/ 127768 w 597046"/>
                <a:gd name="connsiteY1" fmla="*/ 39774 h 527930"/>
                <a:gd name="connsiteX2" fmla="*/ 596875 w 597046"/>
                <a:gd name="connsiteY2" fmla="*/ 387436 h 527930"/>
                <a:gd name="connsiteX3" fmla="*/ 134912 w 597046"/>
                <a:gd name="connsiteY3" fmla="*/ 82637 h 527930"/>
                <a:gd name="connsiteX4" fmla="*/ 201587 w 597046"/>
                <a:gd name="connsiteY4" fmla="*/ 527930 h 527930"/>
                <a:gd name="connsiteX0" fmla="*/ 220094 w 615583"/>
                <a:gd name="connsiteY0" fmla="*/ 535002 h 535002"/>
                <a:gd name="connsiteX1" fmla="*/ 146275 w 615583"/>
                <a:gd name="connsiteY1" fmla="*/ 46846 h 535002"/>
                <a:gd name="connsiteX2" fmla="*/ 615382 w 615583"/>
                <a:gd name="connsiteY2" fmla="*/ 394508 h 535002"/>
                <a:gd name="connsiteX3" fmla="*/ 153419 w 615583"/>
                <a:gd name="connsiteY3" fmla="*/ 89709 h 535002"/>
                <a:gd name="connsiteX4" fmla="*/ 220094 w 615583"/>
                <a:gd name="connsiteY4" fmla="*/ 535002 h 53500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220094 w 615541"/>
                <a:gd name="connsiteY4" fmla="*/ 519932 h 519932"/>
                <a:gd name="connsiteX0" fmla="*/ 220094 w 615541"/>
                <a:gd name="connsiteY0" fmla="*/ 519932 h 556358"/>
                <a:gd name="connsiteX1" fmla="*/ 146275 w 615541"/>
                <a:gd name="connsiteY1" fmla="*/ 31776 h 556358"/>
                <a:gd name="connsiteX2" fmla="*/ 615382 w 615541"/>
                <a:gd name="connsiteY2" fmla="*/ 379438 h 556358"/>
                <a:gd name="connsiteX3" fmla="*/ 153419 w 615541"/>
                <a:gd name="connsiteY3" fmla="*/ 74639 h 556358"/>
                <a:gd name="connsiteX4" fmla="*/ 156077 w 615541"/>
                <a:gd name="connsiteY4" fmla="*/ 471028 h 556358"/>
                <a:gd name="connsiteX5" fmla="*/ 220094 w 615541"/>
                <a:gd name="connsiteY5" fmla="*/ 519932 h 556358"/>
                <a:gd name="connsiteX0" fmla="*/ 220094 w 615541"/>
                <a:gd name="connsiteY0" fmla="*/ 519932 h 544578"/>
                <a:gd name="connsiteX1" fmla="*/ 146275 w 615541"/>
                <a:gd name="connsiteY1" fmla="*/ 31776 h 544578"/>
                <a:gd name="connsiteX2" fmla="*/ 615382 w 615541"/>
                <a:gd name="connsiteY2" fmla="*/ 379438 h 544578"/>
                <a:gd name="connsiteX3" fmla="*/ 153419 w 615541"/>
                <a:gd name="connsiteY3" fmla="*/ 74639 h 544578"/>
                <a:gd name="connsiteX4" fmla="*/ 156077 w 615541"/>
                <a:gd name="connsiteY4" fmla="*/ 471028 h 544578"/>
                <a:gd name="connsiteX5" fmla="*/ 220094 w 615541"/>
                <a:gd name="connsiteY5" fmla="*/ 519932 h 544578"/>
                <a:gd name="connsiteX0" fmla="*/ 220094 w 615541"/>
                <a:gd name="connsiteY0" fmla="*/ 519932 h 519932"/>
                <a:gd name="connsiteX1" fmla="*/ 146275 w 615541"/>
                <a:gd name="connsiteY1" fmla="*/ 31776 h 519932"/>
                <a:gd name="connsiteX2" fmla="*/ 615382 w 615541"/>
                <a:gd name="connsiteY2" fmla="*/ 379438 h 519932"/>
                <a:gd name="connsiteX3" fmla="*/ 153419 w 615541"/>
                <a:gd name="connsiteY3" fmla="*/ 74639 h 519932"/>
                <a:gd name="connsiteX4" fmla="*/ 156077 w 615541"/>
                <a:gd name="connsiteY4" fmla="*/ 471028 h 519932"/>
                <a:gd name="connsiteX5" fmla="*/ 220094 w 615541"/>
                <a:gd name="connsiteY5" fmla="*/ 519932 h 519932"/>
                <a:gd name="connsiteX0" fmla="*/ 220094 w 615541"/>
                <a:gd name="connsiteY0" fmla="*/ 527526 h 527526"/>
                <a:gd name="connsiteX1" fmla="*/ 146275 w 615541"/>
                <a:gd name="connsiteY1" fmla="*/ 39370 h 527526"/>
                <a:gd name="connsiteX2" fmla="*/ 615382 w 615541"/>
                <a:gd name="connsiteY2" fmla="*/ 387032 h 527526"/>
                <a:gd name="connsiteX3" fmla="*/ 153419 w 615541"/>
                <a:gd name="connsiteY3" fmla="*/ 82233 h 527526"/>
                <a:gd name="connsiteX4" fmla="*/ 156077 w 615541"/>
                <a:gd name="connsiteY4" fmla="*/ 478622 h 527526"/>
                <a:gd name="connsiteX5" fmla="*/ 220094 w 615541"/>
                <a:gd name="connsiteY5" fmla="*/ 527526 h 527526"/>
                <a:gd name="connsiteX0" fmla="*/ 220094 w 647582"/>
                <a:gd name="connsiteY0" fmla="*/ 521916 h 521916"/>
                <a:gd name="connsiteX1" fmla="*/ 146275 w 647582"/>
                <a:gd name="connsiteY1" fmla="*/ 33760 h 521916"/>
                <a:gd name="connsiteX2" fmla="*/ 647437 w 647582"/>
                <a:gd name="connsiteY2" fmla="*/ 368552 h 521916"/>
                <a:gd name="connsiteX3" fmla="*/ 153419 w 647582"/>
                <a:gd name="connsiteY3" fmla="*/ 76623 h 521916"/>
                <a:gd name="connsiteX4" fmla="*/ 156077 w 647582"/>
                <a:gd name="connsiteY4" fmla="*/ 473012 h 521916"/>
                <a:gd name="connsiteX5" fmla="*/ 220094 w 647582"/>
                <a:gd name="connsiteY5" fmla="*/ 521916 h 521916"/>
                <a:gd name="connsiteX0" fmla="*/ 220094 w 706784"/>
                <a:gd name="connsiteY0" fmla="*/ 521916 h 521916"/>
                <a:gd name="connsiteX1" fmla="*/ 146275 w 706784"/>
                <a:gd name="connsiteY1" fmla="*/ 33760 h 521916"/>
                <a:gd name="connsiteX2" fmla="*/ 647437 w 706784"/>
                <a:gd name="connsiteY2" fmla="*/ 368552 h 521916"/>
                <a:gd name="connsiteX3" fmla="*/ 642253 w 706784"/>
                <a:gd name="connsiteY3" fmla="*/ 364908 h 521916"/>
                <a:gd name="connsiteX4" fmla="*/ 153419 w 706784"/>
                <a:gd name="connsiteY4" fmla="*/ 76623 h 521916"/>
                <a:gd name="connsiteX5" fmla="*/ 156077 w 706784"/>
                <a:gd name="connsiteY5" fmla="*/ 473012 h 521916"/>
                <a:gd name="connsiteX6" fmla="*/ 220094 w 706784"/>
                <a:gd name="connsiteY6" fmla="*/ 521916 h 521916"/>
                <a:gd name="connsiteX0" fmla="*/ 220094 w 692872"/>
                <a:gd name="connsiteY0" fmla="*/ 521916 h 521916"/>
                <a:gd name="connsiteX1" fmla="*/ 146275 w 692872"/>
                <a:gd name="connsiteY1" fmla="*/ 33760 h 521916"/>
                <a:gd name="connsiteX2" fmla="*/ 647437 w 692872"/>
                <a:gd name="connsiteY2" fmla="*/ 368552 h 521916"/>
                <a:gd name="connsiteX3" fmla="*/ 607525 w 692872"/>
                <a:gd name="connsiteY3" fmla="*/ 341743 h 521916"/>
                <a:gd name="connsiteX4" fmla="*/ 153419 w 692872"/>
                <a:gd name="connsiteY4" fmla="*/ 76623 h 521916"/>
                <a:gd name="connsiteX5" fmla="*/ 156077 w 692872"/>
                <a:gd name="connsiteY5" fmla="*/ 473012 h 521916"/>
                <a:gd name="connsiteX6" fmla="*/ 220094 w 692872"/>
                <a:gd name="connsiteY6" fmla="*/ 521916 h 521916"/>
                <a:gd name="connsiteX0" fmla="*/ 220094 w 678886"/>
                <a:gd name="connsiteY0" fmla="*/ 521916 h 521916"/>
                <a:gd name="connsiteX1" fmla="*/ 146275 w 678886"/>
                <a:gd name="connsiteY1" fmla="*/ 33760 h 521916"/>
                <a:gd name="connsiteX2" fmla="*/ 647437 w 678886"/>
                <a:gd name="connsiteY2" fmla="*/ 368552 h 521916"/>
                <a:gd name="connsiteX3" fmla="*/ 607525 w 678886"/>
                <a:gd name="connsiteY3" fmla="*/ 341743 h 521916"/>
                <a:gd name="connsiteX4" fmla="*/ 153419 w 678886"/>
                <a:gd name="connsiteY4" fmla="*/ 76623 h 521916"/>
                <a:gd name="connsiteX5" fmla="*/ 156077 w 678886"/>
                <a:gd name="connsiteY5" fmla="*/ 473012 h 521916"/>
                <a:gd name="connsiteX6" fmla="*/ 220094 w 678886"/>
                <a:gd name="connsiteY6" fmla="*/ 521916 h 521916"/>
                <a:gd name="connsiteX0" fmla="*/ 220094 w 678887"/>
                <a:gd name="connsiteY0" fmla="*/ 521916 h 521916"/>
                <a:gd name="connsiteX1" fmla="*/ 146275 w 678887"/>
                <a:gd name="connsiteY1" fmla="*/ 33760 h 521916"/>
                <a:gd name="connsiteX2" fmla="*/ 647437 w 678887"/>
                <a:gd name="connsiteY2" fmla="*/ 368552 h 521916"/>
                <a:gd name="connsiteX3" fmla="*/ 607525 w 678887"/>
                <a:gd name="connsiteY3" fmla="*/ 341743 h 521916"/>
                <a:gd name="connsiteX4" fmla="*/ 177461 w 678887"/>
                <a:gd name="connsiteY4" fmla="*/ 89492 h 521916"/>
                <a:gd name="connsiteX5" fmla="*/ 156077 w 678887"/>
                <a:gd name="connsiteY5" fmla="*/ 473012 h 521916"/>
                <a:gd name="connsiteX6" fmla="*/ 220094 w 678887"/>
                <a:gd name="connsiteY6" fmla="*/ 521916 h 521916"/>
                <a:gd name="connsiteX0" fmla="*/ 220094 w 678887"/>
                <a:gd name="connsiteY0" fmla="*/ 521916 h 521916"/>
                <a:gd name="connsiteX1" fmla="*/ 146275 w 678887"/>
                <a:gd name="connsiteY1" fmla="*/ 33760 h 521916"/>
                <a:gd name="connsiteX2" fmla="*/ 647437 w 678887"/>
                <a:gd name="connsiteY2" fmla="*/ 368552 h 521916"/>
                <a:gd name="connsiteX3" fmla="*/ 607525 w 678887"/>
                <a:gd name="connsiteY3" fmla="*/ 341743 h 521916"/>
                <a:gd name="connsiteX4" fmla="*/ 177461 w 678887"/>
                <a:gd name="connsiteY4" fmla="*/ 89492 h 521916"/>
                <a:gd name="connsiteX5" fmla="*/ 156077 w 678887"/>
                <a:gd name="connsiteY5" fmla="*/ 473012 h 521916"/>
                <a:gd name="connsiteX6" fmla="*/ 220094 w 678887"/>
                <a:gd name="connsiteY6" fmla="*/ 521916 h 521916"/>
                <a:gd name="connsiteX0" fmla="*/ 220094 w 678887"/>
                <a:gd name="connsiteY0" fmla="*/ 521916 h 521916"/>
                <a:gd name="connsiteX1" fmla="*/ 146275 w 678887"/>
                <a:gd name="connsiteY1" fmla="*/ 33760 h 521916"/>
                <a:gd name="connsiteX2" fmla="*/ 647437 w 678887"/>
                <a:gd name="connsiteY2" fmla="*/ 368552 h 521916"/>
                <a:gd name="connsiteX3" fmla="*/ 607525 w 678887"/>
                <a:gd name="connsiteY3" fmla="*/ 341743 h 521916"/>
                <a:gd name="connsiteX4" fmla="*/ 193488 w 678887"/>
                <a:gd name="connsiteY4" fmla="*/ 94640 h 521916"/>
                <a:gd name="connsiteX5" fmla="*/ 156077 w 678887"/>
                <a:gd name="connsiteY5" fmla="*/ 473012 h 521916"/>
                <a:gd name="connsiteX6" fmla="*/ 220094 w 678887"/>
                <a:gd name="connsiteY6" fmla="*/ 521916 h 521916"/>
                <a:gd name="connsiteX0" fmla="*/ 220094 w 678887"/>
                <a:gd name="connsiteY0" fmla="*/ 521916 h 521916"/>
                <a:gd name="connsiteX1" fmla="*/ 146275 w 678887"/>
                <a:gd name="connsiteY1" fmla="*/ 33760 h 521916"/>
                <a:gd name="connsiteX2" fmla="*/ 647437 w 678887"/>
                <a:gd name="connsiteY2" fmla="*/ 368552 h 521916"/>
                <a:gd name="connsiteX3" fmla="*/ 607525 w 678887"/>
                <a:gd name="connsiteY3" fmla="*/ 341743 h 521916"/>
                <a:gd name="connsiteX4" fmla="*/ 193488 w 678887"/>
                <a:gd name="connsiteY4" fmla="*/ 94640 h 521916"/>
                <a:gd name="connsiteX5" fmla="*/ 156077 w 678887"/>
                <a:gd name="connsiteY5" fmla="*/ 473012 h 521916"/>
                <a:gd name="connsiteX6" fmla="*/ 220094 w 678887"/>
                <a:gd name="connsiteY6" fmla="*/ 521916 h 521916"/>
                <a:gd name="connsiteX0" fmla="*/ 220094 w 678887"/>
                <a:gd name="connsiteY0" fmla="*/ 521916 h 521916"/>
                <a:gd name="connsiteX1" fmla="*/ 146275 w 678887"/>
                <a:gd name="connsiteY1" fmla="*/ 33760 h 521916"/>
                <a:gd name="connsiteX2" fmla="*/ 647437 w 678887"/>
                <a:gd name="connsiteY2" fmla="*/ 368552 h 521916"/>
                <a:gd name="connsiteX3" fmla="*/ 607525 w 678887"/>
                <a:gd name="connsiteY3" fmla="*/ 341743 h 521916"/>
                <a:gd name="connsiteX4" fmla="*/ 174788 w 678887"/>
                <a:gd name="connsiteY4" fmla="*/ 86919 h 521916"/>
                <a:gd name="connsiteX5" fmla="*/ 156077 w 678887"/>
                <a:gd name="connsiteY5" fmla="*/ 473012 h 521916"/>
                <a:gd name="connsiteX6" fmla="*/ 220094 w 678887"/>
                <a:gd name="connsiteY6" fmla="*/ 521916 h 521916"/>
                <a:gd name="connsiteX0" fmla="*/ 220094 w 674556"/>
                <a:gd name="connsiteY0" fmla="*/ 521916 h 521916"/>
                <a:gd name="connsiteX1" fmla="*/ 146275 w 674556"/>
                <a:gd name="connsiteY1" fmla="*/ 33760 h 521916"/>
                <a:gd name="connsiteX2" fmla="*/ 647437 w 674556"/>
                <a:gd name="connsiteY2" fmla="*/ 368552 h 521916"/>
                <a:gd name="connsiteX3" fmla="*/ 607525 w 674556"/>
                <a:gd name="connsiteY3" fmla="*/ 341743 h 521916"/>
                <a:gd name="connsiteX4" fmla="*/ 174788 w 674556"/>
                <a:gd name="connsiteY4" fmla="*/ 86919 h 521916"/>
                <a:gd name="connsiteX5" fmla="*/ 156077 w 674556"/>
                <a:gd name="connsiteY5" fmla="*/ 473012 h 521916"/>
                <a:gd name="connsiteX6" fmla="*/ 220094 w 674556"/>
                <a:gd name="connsiteY6" fmla="*/ 521916 h 521916"/>
                <a:gd name="connsiteX0" fmla="*/ 220094 w 647582"/>
                <a:gd name="connsiteY0" fmla="*/ 521916 h 521916"/>
                <a:gd name="connsiteX1" fmla="*/ 146275 w 647582"/>
                <a:gd name="connsiteY1" fmla="*/ 33760 h 521916"/>
                <a:gd name="connsiteX2" fmla="*/ 647437 w 647582"/>
                <a:gd name="connsiteY2" fmla="*/ 368552 h 521916"/>
                <a:gd name="connsiteX3" fmla="*/ 607525 w 647582"/>
                <a:gd name="connsiteY3" fmla="*/ 341743 h 521916"/>
                <a:gd name="connsiteX4" fmla="*/ 174788 w 647582"/>
                <a:gd name="connsiteY4" fmla="*/ 86919 h 521916"/>
                <a:gd name="connsiteX5" fmla="*/ 156077 w 647582"/>
                <a:gd name="connsiteY5" fmla="*/ 473012 h 521916"/>
                <a:gd name="connsiteX6" fmla="*/ 220094 w 647582"/>
                <a:gd name="connsiteY6" fmla="*/ 521916 h 521916"/>
                <a:gd name="connsiteX0" fmla="*/ 220094 w 647582"/>
                <a:gd name="connsiteY0" fmla="*/ 521916 h 521916"/>
                <a:gd name="connsiteX1" fmla="*/ 146275 w 647582"/>
                <a:gd name="connsiteY1" fmla="*/ 33760 h 521916"/>
                <a:gd name="connsiteX2" fmla="*/ 647437 w 647582"/>
                <a:gd name="connsiteY2" fmla="*/ 368552 h 521916"/>
                <a:gd name="connsiteX3" fmla="*/ 607525 w 647582"/>
                <a:gd name="connsiteY3" fmla="*/ 341743 h 521916"/>
                <a:gd name="connsiteX4" fmla="*/ 174788 w 647582"/>
                <a:gd name="connsiteY4" fmla="*/ 86919 h 521916"/>
                <a:gd name="connsiteX5" fmla="*/ 156077 w 647582"/>
                <a:gd name="connsiteY5" fmla="*/ 473012 h 521916"/>
                <a:gd name="connsiteX6" fmla="*/ 220094 w 647582"/>
                <a:gd name="connsiteY6" fmla="*/ 521916 h 521916"/>
                <a:gd name="connsiteX0" fmla="*/ 220094 w 647582"/>
                <a:gd name="connsiteY0" fmla="*/ 521916 h 521916"/>
                <a:gd name="connsiteX1" fmla="*/ 146275 w 647582"/>
                <a:gd name="connsiteY1" fmla="*/ 33760 h 521916"/>
                <a:gd name="connsiteX2" fmla="*/ 647437 w 647582"/>
                <a:gd name="connsiteY2" fmla="*/ 368552 h 521916"/>
                <a:gd name="connsiteX3" fmla="*/ 607525 w 647582"/>
                <a:gd name="connsiteY3" fmla="*/ 341743 h 521916"/>
                <a:gd name="connsiteX4" fmla="*/ 174788 w 647582"/>
                <a:gd name="connsiteY4" fmla="*/ 86919 h 521916"/>
                <a:gd name="connsiteX5" fmla="*/ 156077 w 647582"/>
                <a:gd name="connsiteY5" fmla="*/ 473012 h 521916"/>
                <a:gd name="connsiteX6" fmla="*/ 220094 w 647582"/>
                <a:gd name="connsiteY6" fmla="*/ 521916 h 521916"/>
                <a:gd name="connsiteX0" fmla="*/ 220094 w 647582"/>
                <a:gd name="connsiteY0" fmla="*/ 521916 h 521916"/>
                <a:gd name="connsiteX1" fmla="*/ 146275 w 647582"/>
                <a:gd name="connsiteY1" fmla="*/ 33760 h 521916"/>
                <a:gd name="connsiteX2" fmla="*/ 647437 w 647582"/>
                <a:gd name="connsiteY2" fmla="*/ 368552 h 521916"/>
                <a:gd name="connsiteX3" fmla="*/ 607525 w 647582"/>
                <a:gd name="connsiteY3" fmla="*/ 341743 h 521916"/>
                <a:gd name="connsiteX4" fmla="*/ 174788 w 647582"/>
                <a:gd name="connsiteY4" fmla="*/ 86919 h 521916"/>
                <a:gd name="connsiteX5" fmla="*/ 156077 w 647582"/>
                <a:gd name="connsiteY5" fmla="*/ 473012 h 521916"/>
                <a:gd name="connsiteX6" fmla="*/ 220094 w 647582"/>
                <a:gd name="connsiteY6" fmla="*/ 521916 h 521916"/>
                <a:gd name="connsiteX0" fmla="*/ 220094 w 636901"/>
                <a:gd name="connsiteY0" fmla="*/ 520314 h 520314"/>
                <a:gd name="connsiteX1" fmla="*/ 146275 w 636901"/>
                <a:gd name="connsiteY1" fmla="*/ 32158 h 520314"/>
                <a:gd name="connsiteX2" fmla="*/ 636752 w 636901"/>
                <a:gd name="connsiteY2" fmla="*/ 377246 h 520314"/>
                <a:gd name="connsiteX3" fmla="*/ 607525 w 636901"/>
                <a:gd name="connsiteY3" fmla="*/ 340141 h 520314"/>
                <a:gd name="connsiteX4" fmla="*/ 174788 w 636901"/>
                <a:gd name="connsiteY4" fmla="*/ 85317 h 520314"/>
                <a:gd name="connsiteX5" fmla="*/ 156077 w 636901"/>
                <a:gd name="connsiteY5" fmla="*/ 471410 h 520314"/>
                <a:gd name="connsiteX6" fmla="*/ 220094 w 636901"/>
                <a:gd name="connsiteY6" fmla="*/ 520314 h 520314"/>
                <a:gd name="connsiteX0" fmla="*/ 220094 w 637934"/>
                <a:gd name="connsiteY0" fmla="*/ 517684 h 517684"/>
                <a:gd name="connsiteX1" fmla="*/ 146275 w 637934"/>
                <a:gd name="connsiteY1" fmla="*/ 29528 h 517684"/>
                <a:gd name="connsiteX2" fmla="*/ 636752 w 637934"/>
                <a:gd name="connsiteY2" fmla="*/ 374616 h 517684"/>
                <a:gd name="connsiteX3" fmla="*/ 607525 w 637934"/>
                <a:gd name="connsiteY3" fmla="*/ 337511 h 517684"/>
                <a:gd name="connsiteX4" fmla="*/ 174788 w 637934"/>
                <a:gd name="connsiteY4" fmla="*/ 82687 h 517684"/>
                <a:gd name="connsiteX5" fmla="*/ 156077 w 637934"/>
                <a:gd name="connsiteY5" fmla="*/ 468780 h 517684"/>
                <a:gd name="connsiteX6" fmla="*/ 220094 w 637934"/>
                <a:gd name="connsiteY6" fmla="*/ 517684 h 517684"/>
                <a:gd name="connsiteX0" fmla="*/ 220094 w 637934"/>
                <a:gd name="connsiteY0" fmla="*/ 517684 h 517684"/>
                <a:gd name="connsiteX1" fmla="*/ 146275 w 637934"/>
                <a:gd name="connsiteY1" fmla="*/ 29528 h 517684"/>
                <a:gd name="connsiteX2" fmla="*/ 636752 w 637934"/>
                <a:gd name="connsiteY2" fmla="*/ 374616 h 517684"/>
                <a:gd name="connsiteX3" fmla="*/ 607525 w 637934"/>
                <a:gd name="connsiteY3" fmla="*/ 337511 h 517684"/>
                <a:gd name="connsiteX4" fmla="*/ 174788 w 637934"/>
                <a:gd name="connsiteY4" fmla="*/ 82687 h 517684"/>
                <a:gd name="connsiteX5" fmla="*/ 156077 w 637934"/>
                <a:gd name="connsiteY5" fmla="*/ 468780 h 517684"/>
                <a:gd name="connsiteX6" fmla="*/ 220094 w 637934"/>
                <a:gd name="connsiteY6" fmla="*/ 517684 h 517684"/>
                <a:gd name="connsiteX0" fmla="*/ 220094 w 637934"/>
                <a:gd name="connsiteY0" fmla="*/ 517684 h 517684"/>
                <a:gd name="connsiteX1" fmla="*/ 146275 w 637934"/>
                <a:gd name="connsiteY1" fmla="*/ 29528 h 517684"/>
                <a:gd name="connsiteX2" fmla="*/ 636752 w 637934"/>
                <a:gd name="connsiteY2" fmla="*/ 374616 h 517684"/>
                <a:gd name="connsiteX3" fmla="*/ 607525 w 637934"/>
                <a:gd name="connsiteY3" fmla="*/ 337511 h 517684"/>
                <a:gd name="connsiteX4" fmla="*/ 174788 w 637934"/>
                <a:gd name="connsiteY4" fmla="*/ 82687 h 517684"/>
                <a:gd name="connsiteX5" fmla="*/ 156077 w 637934"/>
                <a:gd name="connsiteY5" fmla="*/ 468780 h 517684"/>
                <a:gd name="connsiteX6" fmla="*/ 220094 w 637934"/>
                <a:gd name="connsiteY6" fmla="*/ 517684 h 517684"/>
                <a:gd name="connsiteX0" fmla="*/ 220094 w 638032"/>
                <a:gd name="connsiteY0" fmla="*/ 516636 h 516636"/>
                <a:gd name="connsiteX1" fmla="*/ 146275 w 638032"/>
                <a:gd name="connsiteY1" fmla="*/ 28480 h 516636"/>
                <a:gd name="connsiteX2" fmla="*/ 636752 w 638032"/>
                <a:gd name="connsiteY2" fmla="*/ 373568 h 516636"/>
                <a:gd name="connsiteX3" fmla="*/ 607525 w 638032"/>
                <a:gd name="connsiteY3" fmla="*/ 336463 h 516636"/>
                <a:gd name="connsiteX4" fmla="*/ 174788 w 638032"/>
                <a:gd name="connsiteY4" fmla="*/ 81639 h 516636"/>
                <a:gd name="connsiteX5" fmla="*/ 156077 w 638032"/>
                <a:gd name="connsiteY5" fmla="*/ 467732 h 516636"/>
                <a:gd name="connsiteX6" fmla="*/ 220094 w 638032"/>
                <a:gd name="connsiteY6" fmla="*/ 516636 h 516636"/>
                <a:gd name="connsiteX0" fmla="*/ 216947 w 635012"/>
                <a:gd name="connsiteY0" fmla="*/ 525093 h 525093"/>
                <a:gd name="connsiteX1" fmla="*/ 143128 w 635012"/>
                <a:gd name="connsiteY1" fmla="*/ 36937 h 525093"/>
                <a:gd name="connsiteX2" fmla="*/ 633605 w 635012"/>
                <a:gd name="connsiteY2" fmla="*/ 382025 h 525093"/>
                <a:gd name="connsiteX3" fmla="*/ 604378 w 635012"/>
                <a:gd name="connsiteY3" fmla="*/ 344920 h 525093"/>
                <a:gd name="connsiteX4" fmla="*/ 171641 w 635012"/>
                <a:gd name="connsiteY4" fmla="*/ 90096 h 525093"/>
                <a:gd name="connsiteX5" fmla="*/ 152930 w 635012"/>
                <a:gd name="connsiteY5" fmla="*/ 476189 h 525093"/>
                <a:gd name="connsiteX6" fmla="*/ 216947 w 63501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90096 h 525093"/>
                <a:gd name="connsiteX5" fmla="*/ 160050 w 642132"/>
                <a:gd name="connsiteY5" fmla="*/ 476189 h 525093"/>
                <a:gd name="connsiteX6" fmla="*/ 224067 w 64213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90096 h 525093"/>
                <a:gd name="connsiteX5" fmla="*/ 160050 w 642132"/>
                <a:gd name="connsiteY5" fmla="*/ 476189 h 525093"/>
                <a:gd name="connsiteX6" fmla="*/ 224067 w 64213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79800 h 525093"/>
                <a:gd name="connsiteX5" fmla="*/ 160050 w 642132"/>
                <a:gd name="connsiteY5" fmla="*/ 476189 h 525093"/>
                <a:gd name="connsiteX6" fmla="*/ 224067 w 64213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79800 h 525093"/>
                <a:gd name="connsiteX5" fmla="*/ 160050 w 642132"/>
                <a:gd name="connsiteY5" fmla="*/ 476189 h 525093"/>
                <a:gd name="connsiteX6" fmla="*/ 224067 w 64213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79800 h 525093"/>
                <a:gd name="connsiteX5" fmla="*/ 160050 w 642132"/>
                <a:gd name="connsiteY5" fmla="*/ 476189 h 525093"/>
                <a:gd name="connsiteX6" fmla="*/ 224067 w 642132"/>
                <a:gd name="connsiteY6" fmla="*/ 525093 h 525093"/>
                <a:gd name="connsiteX0" fmla="*/ 224067 w 642132"/>
                <a:gd name="connsiteY0" fmla="*/ 525093 h 525093"/>
                <a:gd name="connsiteX1" fmla="*/ 150248 w 642132"/>
                <a:gd name="connsiteY1" fmla="*/ 36937 h 525093"/>
                <a:gd name="connsiteX2" fmla="*/ 640725 w 642132"/>
                <a:gd name="connsiteY2" fmla="*/ 382025 h 525093"/>
                <a:gd name="connsiteX3" fmla="*/ 611498 w 642132"/>
                <a:gd name="connsiteY3" fmla="*/ 344920 h 525093"/>
                <a:gd name="connsiteX4" fmla="*/ 178761 w 642132"/>
                <a:gd name="connsiteY4" fmla="*/ 79800 h 525093"/>
                <a:gd name="connsiteX5" fmla="*/ 160050 w 642132"/>
                <a:gd name="connsiteY5" fmla="*/ 476189 h 525093"/>
                <a:gd name="connsiteX6" fmla="*/ 224067 w 642132"/>
                <a:gd name="connsiteY6" fmla="*/ 525093 h 525093"/>
                <a:gd name="connsiteX0" fmla="*/ 169602 w 597912"/>
                <a:gd name="connsiteY0" fmla="*/ 499634 h 499634"/>
                <a:gd name="connsiteX1" fmla="*/ 106468 w 597912"/>
                <a:gd name="connsiteY1" fmla="*/ 6330 h 499634"/>
                <a:gd name="connsiteX2" fmla="*/ 596945 w 597912"/>
                <a:gd name="connsiteY2" fmla="*/ 351418 h 499634"/>
                <a:gd name="connsiteX3" fmla="*/ 567718 w 597912"/>
                <a:gd name="connsiteY3" fmla="*/ 314313 h 499634"/>
                <a:gd name="connsiteX4" fmla="*/ 134981 w 597912"/>
                <a:gd name="connsiteY4" fmla="*/ 49193 h 499634"/>
                <a:gd name="connsiteX5" fmla="*/ 116270 w 597912"/>
                <a:gd name="connsiteY5" fmla="*/ 445582 h 499634"/>
                <a:gd name="connsiteX6" fmla="*/ 169602 w 597912"/>
                <a:gd name="connsiteY6" fmla="*/ 499634 h 499634"/>
                <a:gd name="connsiteX0" fmla="*/ 172273 w 597910"/>
                <a:gd name="connsiteY0" fmla="*/ 507791 h 507791"/>
                <a:gd name="connsiteX1" fmla="*/ 106468 w 597910"/>
                <a:gd name="connsiteY1" fmla="*/ 6765 h 507791"/>
                <a:gd name="connsiteX2" fmla="*/ 596945 w 597910"/>
                <a:gd name="connsiteY2" fmla="*/ 351853 h 507791"/>
                <a:gd name="connsiteX3" fmla="*/ 567718 w 597910"/>
                <a:gd name="connsiteY3" fmla="*/ 314748 h 507791"/>
                <a:gd name="connsiteX4" fmla="*/ 134981 w 597910"/>
                <a:gd name="connsiteY4" fmla="*/ 49628 h 507791"/>
                <a:gd name="connsiteX5" fmla="*/ 116270 w 597910"/>
                <a:gd name="connsiteY5" fmla="*/ 446017 h 507791"/>
                <a:gd name="connsiteX6" fmla="*/ 172273 w 597910"/>
                <a:gd name="connsiteY6" fmla="*/ 507791 h 507791"/>
                <a:gd name="connsiteX0" fmla="*/ 199610 w 625497"/>
                <a:gd name="connsiteY0" fmla="*/ 526328 h 526328"/>
                <a:gd name="connsiteX1" fmla="*/ 133805 w 625497"/>
                <a:gd name="connsiteY1" fmla="*/ 25302 h 526328"/>
                <a:gd name="connsiteX2" fmla="*/ 624282 w 625497"/>
                <a:gd name="connsiteY2" fmla="*/ 370390 h 526328"/>
                <a:gd name="connsiteX3" fmla="*/ 595055 w 625497"/>
                <a:gd name="connsiteY3" fmla="*/ 333285 h 526328"/>
                <a:gd name="connsiteX4" fmla="*/ 162318 w 625497"/>
                <a:gd name="connsiteY4" fmla="*/ 68165 h 526328"/>
                <a:gd name="connsiteX5" fmla="*/ 143607 w 625497"/>
                <a:gd name="connsiteY5" fmla="*/ 464554 h 526328"/>
                <a:gd name="connsiteX6" fmla="*/ 199610 w 625497"/>
                <a:gd name="connsiteY6" fmla="*/ 526328 h 526328"/>
                <a:gd name="connsiteX0" fmla="*/ 205531 w 631418"/>
                <a:gd name="connsiteY0" fmla="*/ 526328 h 526328"/>
                <a:gd name="connsiteX1" fmla="*/ 139726 w 631418"/>
                <a:gd name="connsiteY1" fmla="*/ 25302 h 526328"/>
                <a:gd name="connsiteX2" fmla="*/ 630203 w 631418"/>
                <a:gd name="connsiteY2" fmla="*/ 370390 h 526328"/>
                <a:gd name="connsiteX3" fmla="*/ 600976 w 631418"/>
                <a:gd name="connsiteY3" fmla="*/ 333285 h 526328"/>
                <a:gd name="connsiteX4" fmla="*/ 168239 w 631418"/>
                <a:gd name="connsiteY4" fmla="*/ 68165 h 526328"/>
                <a:gd name="connsiteX5" fmla="*/ 149528 w 631418"/>
                <a:gd name="connsiteY5" fmla="*/ 464554 h 526328"/>
                <a:gd name="connsiteX6" fmla="*/ 205531 w 631418"/>
                <a:gd name="connsiteY6" fmla="*/ 526328 h 526328"/>
                <a:gd name="connsiteX0" fmla="*/ 205531 w 630203"/>
                <a:gd name="connsiteY0" fmla="*/ 532451 h 532451"/>
                <a:gd name="connsiteX1" fmla="*/ 139726 w 630203"/>
                <a:gd name="connsiteY1" fmla="*/ 31425 h 532451"/>
                <a:gd name="connsiteX2" fmla="*/ 630203 w 630203"/>
                <a:gd name="connsiteY2" fmla="*/ 376513 h 532451"/>
                <a:gd name="connsiteX3" fmla="*/ 600976 w 630203"/>
                <a:gd name="connsiteY3" fmla="*/ 339408 h 532451"/>
                <a:gd name="connsiteX4" fmla="*/ 168239 w 630203"/>
                <a:gd name="connsiteY4" fmla="*/ 74288 h 532451"/>
                <a:gd name="connsiteX5" fmla="*/ 149528 w 630203"/>
                <a:gd name="connsiteY5" fmla="*/ 470677 h 532451"/>
                <a:gd name="connsiteX6" fmla="*/ 205531 w 630203"/>
                <a:gd name="connsiteY6" fmla="*/ 532451 h 532451"/>
                <a:gd name="connsiteX0" fmla="*/ 210602 w 635274"/>
                <a:gd name="connsiteY0" fmla="*/ 535760 h 535760"/>
                <a:gd name="connsiteX1" fmla="*/ 144797 w 635274"/>
                <a:gd name="connsiteY1" fmla="*/ 34734 h 535760"/>
                <a:gd name="connsiteX2" fmla="*/ 635274 w 635274"/>
                <a:gd name="connsiteY2" fmla="*/ 379822 h 535760"/>
                <a:gd name="connsiteX3" fmla="*/ 606047 w 635274"/>
                <a:gd name="connsiteY3" fmla="*/ 342717 h 535760"/>
                <a:gd name="connsiteX4" fmla="*/ 173310 w 635274"/>
                <a:gd name="connsiteY4" fmla="*/ 77597 h 535760"/>
                <a:gd name="connsiteX5" fmla="*/ 154599 w 635274"/>
                <a:gd name="connsiteY5" fmla="*/ 473986 h 535760"/>
                <a:gd name="connsiteX6" fmla="*/ 210602 w 635274"/>
                <a:gd name="connsiteY6" fmla="*/ 535760 h 535760"/>
                <a:gd name="connsiteX0" fmla="*/ 210602 w 635274"/>
                <a:gd name="connsiteY0" fmla="*/ 535760 h 535760"/>
                <a:gd name="connsiteX1" fmla="*/ 144797 w 635274"/>
                <a:gd name="connsiteY1" fmla="*/ 34734 h 535760"/>
                <a:gd name="connsiteX2" fmla="*/ 635274 w 635274"/>
                <a:gd name="connsiteY2" fmla="*/ 379822 h 535760"/>
                <a:gd name="connsiteX3" fmla="*/ 592690 w 635274"/>
                <a:gd name="connsiteY3" fmla="*/ 329847 h 535760"/>
                <a:gd name="connsiteX4" fmla="*/ 173310 w 635274"/>
                <a:gd name="connsiteY4" fmla="*/ 77597 h 535760"/>
                <a:gd name="connsiteX5" fmla="*/ 154599 w 635274"/>
                <a:gd name="connsiteY5" fmla="*/ 473986 h 535760"/>
                <a:gd name="connsiteX6" fmla="*/ 210602 w 635274"/>
                <a:gd name="connsiteY6" fmla="*/ 535760 h 535760"/>
                <a:gd name="connsiteX0" fmla="*/ 210602 w 635274"/>
                <a:gd name="connsiteY0" fmla="*/ 535760 h 535760"/>
                <a:gd name="connsiteX1" fmla="*/ 144797 w 635274"/>
                <a:gd name="connsiteY1" fmla="*/ 34734 h 535760"/>
                <a:gd name="connsiteX2" fmla="*/ 635274 w 635274"/>
                <a:gd name="connsiteY2" fmla="*/ 379822 h 535760"/>
                <a:gd name="connsiteX3" fmla="*/ 592690 w 635274"/>
                <a:gd name="connsiteY3" fmla="*/ 329847 h 535760"/>
                <a:gd name="connsiteX4" fmla="*/ 173310 w 635274"/>
                <a:gd name="connsiteY4" fmla="*/ 77597 h 535760"/>
                <a:gd name="connsiteX5" fmla="*/ 154599 w 635274"/>
                <a:gd name="connsiteY5" fmla="*/ 473986 h 535760"/>
                <a:gd name="connsiteX6" fmla="*/ 210602 w 635274"/>
                <a:gd name="connsiteY6" fmla="*/ 535760 h 535760"/>
                <a:gd name="connsiteX0" fmla="*/ 210602 w 635694"/>
                <a:gd name="connsiteY0" fmla="*/ 529451 h 529451"/>
                <a:gd name="connsiteX1" fmla="*/ 144797 w 635694"/>
                <a:gd name="connsiteY1" fmla="*/ 28425 h 529451"/>
                <a:gd name="connsiteX2" fmla="*/ 635274 w 635694"/>
                <a:gd name="connsiteY2" fmla="*/ 373513 h 529451"/>
                <a:gd name="connsiteX3" fmla="*/ 592690 w 635694"/>
                <a:gd name="connsiteY3" fmla="*/ 323538 h 529451"/>
                <a:gd name="connsiteX4" fmla="*/ 173310 w 635694"/>
                <a:gd name="connsiteY4" fmla="*/ 71288 h 529451"/>
                <a:gd name="connsiteX5" fmla="*/ 154599 w 635694"/>
                <a:gd name="connsiteY5" fmla="*/ 467677 h 529451"/>
                <a:gd name="connsiteX6" fmla="*/ 210602 w 635694"/>
                <a:gd name="connsiteY6" fmla="*/ 529451 h 529451"/>
                <a:gd name="connsiteX0" fmla="*/ 210602 w 635693"/>
                <a:gd name="connsiteY0" fmla="*/ 529451 h 529451"/>
                <a:gd name="connsiteX1" fmla="*/ 144797 w 635693"/>
                <a:gd name="connsiteY1" fmla="*/ 28425 h 529451"/>
                <a:gd name="connsiteX2" fmla="*/ 635274 w 635693"/>
                <a:gd name="connsiteY2" fmla="*/ 373513 h 529451"/>
                <a:gd name="connsiteX3" fmla="*/ 592690 w 635693"/>
                <a:gd name="connsiteY3" fmla="*/ 323538 h 529451"/>
                <a:gd name="connsiteX4" fmla="*/ 173310 w 635693"/>
                <a:gd name="connsiteY4" fmla="*/ 71288 h 529451"/>
                <a:gd name="connsiteX5" fmla="*/ 154599 w 635693"/>
                <a:gd name="connsiteY5" fmla="*/ 467677 h 529451"/>
                <a:gd name="connsiteX6" fmla="*/ 210602 w 635693"/>
                <a:gd name="connsiteY6" fmla="*/ 529451 h 529451"/>
                <a:gd name="connsiteX0" fmla="*/ 210602 w 635693"/>
                <a:gd name="connsiteY0" fmla="*/ 529451 h 529451"/>
                <a:gd name="connsiteX1" fmla="*/ 144797 w 635693"/>
                <a:gd name="connsiteY1" fmla="*/ 28425 h 529451"/>
                <a:gd name="connsiteX2" fmla="*/ 635274 w 635693"/>
                <a:gd name="connsiteY2" fmla="*/ 373513 h 529451"/>
                <a:gd name="connsiteX3" fmla="*/ 592690 w 635693"/>
                <a:gd name="connsiteY3" fmla="*/ 323538 h 529451"/>
                <a:gd name="connsiteX4" fmla="*/ 173310 w 635693"/>
                <a:gd name="connsiteY4" fmla="*/ 71288 h 529451"/>
                <a:gd name="connsiteX5" fmla="*/ 154599 w 635693"/>
                <a:gd name="connsiteY5" fmla="*/ 467677 h 529451"/>
                <a:gd name="connsiteX6" fmla="*/ 210602 w 635693"/>
                <a:gd name="connsiteY6" fmla="*/ 529451 h 529451"/>
                <a:gd name="connsiteX0" fmla="*/ 211625 w 636721"/>
                <a:gd name="connsiteY0" fmla="*/ 542192 h 542192"/>
                <a:gd name="connsiteX1" fmla="*/ 145820 w 636721"/>
                <a:gd name="connsiteY1" fmla="*/ 41166 h 542192"/>
                <a:gd name="connsiteX2" fmla="*/ 636297 w 636721"/>
                <a:gd name="connsiteY2" fmla="*/ 386254 h 542192"/>
                <a:gd name="connsiteX3" fmla="*/ 593713 w 636721"/>
                <a:gd name="connsiteY3" fmla="*/ 336279 h 542192"/>
                <a:gd name="connsiteX4" fmla="*/ 174333 w 636721"/>
                <a:gd name="connsiteY4" fmla="*/ 84029 h 542192"/>
                <a:gd name="connsiteX5" fmla="*/ 155622 w 636721"/>
                <a:gd name="connsiteY5" fmla="*/ 480418 h 542192"/>
                <a:gd name="connsiteX6" fmla="*/ 211625 w 636721"/>
                <a:gd name="connsiteY6" fmla="*/ 542192 h 542192"/>
                <a:gd name="connsiteX0" fmla="*/ 211625 w 636720"/>
                <a:gd name="connsiteY0" fmla="*/ 542192 h 542192"/>
                <a:gd name="connsiteX1" fmla="*/ 145820 w 636720"/>
                <a:gd name="connsiteY1" fmla="*/ 41166 h 542192"/>
                <a:gd name="connsiteX2" fmla="*/ 636297 w 636720"/>
                <a:gd name="connsiteY2" fmla="*/ 386254 h 542192"/>
                <a:gd name="connsiteX3" fmla="*/ 548301 w 636720"/>
                <a:gd name="connsiteY3" fmla="*/ 238470 h 542192"/>
                <a:gd name="connsiteX4" fmla="*/ 174333 w 636720"/>
                <a:gd name="connsiteY4" fmla="*/ 84029 h 542192"/>
                <a:gd name="connsiteX5" fmla="*/ 155622 w 636720"/>
                <a:gd name="connsiteY5" fmla="*/ 480418 h 542192"/>
                <a:gd name="connsiteX6" fmla="*/ 211625 w 636720"/>
                <a:gd name="connsiteY6" fmla="*/ 542192 h 542192"/>
                <a:gd name="connsiteX0" fmla="*/ 173948 w 537538"/>
                <a:gd name="connsiteY0" fmla="*/ 536833 h 536833"/>
                <a:gd name="connsiteX1" fmla="*/ 108143 w 537538"/>
                <a:gd name="connsiteY1" fmla="*/ 35807 h 536833"/>
                <a:gd name="connsiteX2" fmla="*/ 537180 w 537538"/>
                <a:gd name="connsiteY2" fmla="*/ 265068 h 536833"/>
                <a:gd name="connsiteX3" fmla="*/ 510624 w 537538"/>
                <a:gd name="connsiteY3" fmla="*/ 233111 h 536833"/>
                <a:gd name="connsiteX4" fmla="*/ 136656 w 537538"/>
                <a:gd name="connsiteY4" fmla="*/ 78670 h 536833"/>
                <a:gd name="connsiteX5" fmla="*/ 117945 w 537538"/>
                <a:gd name="connsiteY5" fmla="*/ 475059 h 536833"/>
                <a:gd name="connsiteX6" fmla="*/ 173948 w 537538"/>
                <a:gd name="connsiteY6" fmla="*/ 536833 h 536833"/>
                <a:gd name="connsiteX0" fmla="*/ 190087 w 553677"/>
                <a:gd name="connsiteY0" fmla="*/ 536833 h 536833"/>
                <a:gd name="connsiteX1" fmla="*/ 124282 w 553677"/>
                <a:gd name="connsiteY1" fmla="*/ 35807 h 536833"/>
                <a:gd name="connsiteX2" fmla="*/ 553319 w 553677"/>
                <a:gd name="connsiteY2" fmla="*/ 265068 h 536833"/>
                <a:gd name="connsiteX3" fmla="*/ 526763 w 553677"/>
                <a:gd name="connsiteY3" fmla="*/ 233111 h 536833"/>
                <a:gd name="connsiteX4" fmla="*/ 152795 w 553677"/>
                <a:gd name="connsiteY4" fmla="*/ 78670 h 536833"/>
                <a:gd name="connsiteX5" fmla="*/ 96686 w 553677"/>
                <a:gd name="connsiteY5" fmla="*/ 390119 h 536833"/>
                <a:gd name="connsiteX6" fmla="*/ 190087 w 553677"/>
                <a:gd name="connsiteY6" fmla="*/ 536833 h 536833"/>
                <a:gd name="connsiteX0" fmla="*/ 146791 w 579845"/>
                <a:gd name="connsiteY0" fmla="*/ 423569 h 423569"/>
                <a:gd name="connsiteX1" fmla="*/ 150439 w 579845"/>
                <a:gd name="connsiteY1" fmla="*/ 28074 h 423569"/>
                <a:gd name="connsiteX2" fmla="*/ 579476 w 579845"/>
                <a:gd name="connsiteY2" fmla="*/ 257335 h 423569"/>
                <a:gd name="connsiteX3" fmla="*/ 552920 w 579845"/>
                <a:gd name="connsiteY3" fmla="*/ 225378 h 423569"/>
                <a:gd name="connsiteX4" fmla="*/ 178952 w 579845"/>
                <a:gd name="connsiteY4" fmla="*/ 70937 h 423569"/>
                <a:gd name="connsiteX5" fmla="*/ 122843 w 579845"/>
                <a:gd name="connsiteY5" fmla="*/ 382386 h 423569"/>
                <a:gd name="connsiteX6" fmla="*/ 146791 w 579845"/>
                <a:gd name="connsiteY6" fmla="*/ 423569 h 423569"/>
                <a:gd name="connsiteX0" fmla="*/ 146791 w 579845"/>
                <a:gd name="connsiteY0" fmla="*/ 423569 h 423569"/>
                <a:gd name="connsiteX1" fmla="*/ 150439 w 579845"/>
                <a:gd name="connsiteY1" fmla="*/ 28074 h 423569"/>
                <a:gd name="connsiteX2" fmla="*/ 579476 w 579845"/>
                <a:gd name="connsiteY2" fmla="*/ 257335 h 423569"/>
                <a:gd name="connsiteX3" fmla="*/ 552920 w 579845"/>
                <a:gd name="connsiteY3" fmla="*/ 225378 h 423569"/>
                <a:gd name="connsiteX4" fmla="*/ 178952 w 579845"/>
                <a:gd name="connsiteY4" fmla="*/ 70937 h 423569"/>
                <a:gd name="connsiteX5" fmla="*/ 122843 w 579845"/>
                <a:gd name="connsiteY5" fmla="*/ 382386 h 423569"/>
                <a:gd name="connsiteX6" fmla="*/ 146791 w 579845"/>
                <a:gd name="connsiteY6" fmla="*/ 423569 h 423569"/>
                <a:gd name="connsiteX0" fmla="*/ 143507 w 576572"/>
                <a:gd name="connsiteY0" fmla="*/ 415021 h 415021"/>
                <a:gd name="connsiteX1" fmla="*/ 157840 w 576572"/>
                <a:gd name="connsiteY1" fmla="*/ 32396 h 415021"/>
                <a:gd name="connsiteX2" fmla="*/ 576192 w 576572"/>
                <a:gd name="connsiteY2" fmla="*/ 248787 h 415021"/>
                <a:gd name="connsiteX3" fmla="*/ 549636 w 576572"/>
                <a:gd name="connsiteY3" fmla="*/ 216830 h 415021"/>
                <a:gd name="connsiteX4" fmla="*/ 175668 w 576572"/>
                <a:gd name="connsiteY4" fmla="*/ 62389 h 415021"/>
                <a:gd name="connsiteX5" fmla="*/ 119559 w 576572"/>
                <a:gd name="connsiteY5" fmla="*/ 373838 h 415021"/>
                <a:gd name="connsiteX6" fmla="*/ 143507 w 576572"/>
                <a:gd name="connsiteY6" fmla="*/ 415021 h 415021"/>
                <a:gd name="connsiteX0" fmla="*/ 143507 w 576571"/>
                <a:gd name="connsiteY0" fmla="*/ 415021 h 415021"/>
                <a:gd name="connsiteX1" fmla="*/ 157840 w 576571"/>
                <a:gd name="connsiteY1" fmla="*/ 32396 h 415021"/>
                <a:gd name="connsiteX2" fmla="*/ 576192 w 576571"/>
                <a:gd name="connsiteY2" fmla="*/ 248787 h 415021"/>
                <a:gd name="connsiteX3" fmla="*/ 549636 w 576571"/>
                <a:gd name="connsiteY3" fmla="*/ 216830 h 415021"/>
                <a:gd name="connsiteX4" fmla="*/ 175668 w 576571"/>
                <a:gd name="connsiteY4" fmla="*/ 62389 h 415021"/>
                <a:gd name="connsiteX5" fmla="*/ 119559 w 576571"/>
                <a:gd name="connsiteY5" fmla="*/ 373838 h 415021"/>
                <a:gd name="connsiteX6" fmla="*/ 143507 w 576571"/>
                <a:gd name="connsiteY6" fmla="*/ 415021 h 415021"/>
                <a:gd name="connsiteX0" fmla="*/ 143507 w 576571"/>
                <a:gd name="connsiteY0" fmla="*/ 415021 h 415021"/>
                <a:gd name="connsiteX1" fmla="*/ 157840 w 576571"/>
                <a:gd name="connsiteY1" fmla="*/ 32396 h 415021"/>
                <a:gd name="connsiteX2" fmla="*/ 576192 w 576571"/>
                <a:gd name="connsiteY2" fmla="*/ 248787 h 415021"/>
                <a:gd name="connsiteX3" fmla="*/ 549636 w 576571"/>
                <a:gd name="connsiteY3" fmla="*/ 216830 h 415021"/>
                <a:gd name="connsiteX4" fmla="*/ 175668 w 576571"/>
                <a:gd name="connsiteY4" fmla="*/ 62389 h 415021"/>
                <a:gd name="connsiteX5" fmla="*/ 119559 w 576571"/>
                <a:gd name="connsiteY5" fmla="*/ 373838 h 415021"/>
                <a:gd name="connsiteX6" fmla="*/ 143507 w 576571"/>
                <a:gd name="connsiteY6" fmla="*/ 415021 h 415021"/>
                <a:gd name="connsiteX0" fmla="*/ 143507 w 576571"/>
                <a:gd name="connsiteY0" fmla="*/ 415021 h 415021"/>
                <a:gd name="connsiteX1" fmla="*/ 157840 w 576571"/>
                <a:gd name="connsiteY1" fmla="*/ 32396 h 415021"/>
                <a:gd name="connsiteX2" fmla="*/ 576192 w 576571"/>
                <a:gd name="connsiteY2" fmla="*/ 248787 h 415021"/>
                <a:gd name="connsiteX3" fmla="*/ 549636 w 576571"/>
                <a:gd name="connsiteY3" fmla="*/ 216830 h 415021"/>
                <a:gd name="connsiteX4" fmla="*/ 175668 w 576571"/>
                <a:gd name="connsiteY4" fmla="*/ 62389 h 415021"/>
                <a:gd name="connsiteX5" fmla="*/ 119559 w 576571"/>
                <a:gd name="connsiteY5" fmla="*/ 373838 h 415021"/>
                <a:gd name="connsiteX6" fmla="*/ 143507 w 576571"/>
                <a:gd name="connsiteY6" fmla="*/ 415021 h 415021"/>
                <a:gd name="connsiteX0" fmla="*/ 149755 w 582845"/>
                <a:gd name="connsiteY0" fmla="*/ 432917 h 432917"/>
                <a:gd name="connsiteX1" fmla="*/ 164088 w 582845"/>
                <a:gd name="connsiteY1" fmla="*/ 50292 h 432917"/>
                <a:gd name="connsiteX2" fmla="*/ 582440 w 582845"/>
                <a:gd name="connsiteY2" fmla="*/ 266683 h 432917"/>
                <a:gd name="connsiteX3" fmla="*/ 555884 w 582845"/>
                <a:gd name="connsiteY3" fmla="*/ 234726 h 432917"/>
                <a:gd name="connsiteX4" fmla="*/ 181916 w 582845"/>
                <a:gd name="connsiteY4" fmla="*/ 80285 h 432917"/>
                <a:gd name="connsiteX5" fmla="*/ 125807 w 582845"/>
                <a:gd name="connsiteY5" fmla="*/ 391734 h 432917"/>
                <a:gd name="connsiteX6" fmla="*/ 149755 w 582845"/>
                <a:gd name="connsiteY6" fmla="*/ 432917 h 432917"/>
                <a:gd name="connsiteX0" fmla="*/ 118258 w 551348"/>
                <a:gd name="connsiteY0" fmla="*/ 432917 h 432917"/>
                <a:gd name="connsiteX1" fmla="*/ 132591 w 551348"/>
                <a:gd name="connsiteY1" fmla="*/ 50292 h 432917"/>
                <a:gd name="connsiteX2" fmla="*/ 550943 w 551348"/>
                <a:gd name="connsiteY2" fmla="*/ 266683 h 432917"/>
                <a:gd name="connsiteX3" fmla="*/ 524387 w 551348"/>
                <a:gd name="connsiteY3" fmla="*/ 234726 h 432917"/>
                <a:gd name="connsiteX4" fmla="*/ 150419 w 551348"/>
                <a:gd name="connsiteY4" fmla="*/ 80285 h 432917"/>
                <a:gd name="connsiteX5" fmla="*/ 94310 w 551348"/>
                <a:gd name="connsiteY5" fmla="*/ 391734 h 432917"/>
                <a:gd name="connsiteX6" fmla="*/ 118258 w 551348"/>
                <a:gd name="connsiteY6" fmla="*/ 432917 h 432917"/>
                <a:gd name="connsiteX0" fmla="*/ 113845 w 546918"/>
                <a:gd name="connsiteY0" fmla="*/ 426183 h 426183"/>
                <a:gd name="connsiteX1" fmla="*/ 128178 w 546918"/>
                <a:gd name="connsiteY1" fmla="*/ 43558 h 426183"/>
                <a:gd name="connsiteX2" fmla="*/ 546530 w 546918"/>
                <a:gd name="connsiteY2" fmla="*/ 259949 h 426183"/>
                <a:gd name="connsiteX3" fmla="*/ 519974 w 546918"/>
                <a:gd name="connsiteY3" fmla="*/ 227992 h 426183"/>
                <a:gd name="connsiteX4" fmla="*/ 146006 w 546918"/>
                <a:gd name="connsiteY4" fmla="*/ 73551 h 426183"/>
                <a:gd name="connsiteX5" fmla="*/ 89897 w 546918"/>
                <a:gd name="connsiteY5" fmla="*/ 385000 h 426183"/>
                <a:gd name="connsiteX6" fmla="*/ 113845 w 546918"/>
                <a:gd name="connsiteY6" fmla="*/ 426183 h 426183"/>
                <a:gd name="connsiteX0" fmla="*/ 125565 w 558638"/>
                <a:gd name="connsiteY0" fmla="*/ 426183 h 426183"/>
                <a:gd name="connsiteX1" fmla="*/ 139898 w 558638"/>
                <a:gd name="connsiteY1" fmla="*/ 43558 h 426183"/>
                <a:gd name="connsiteX2" fmla="*/ 558250 w 558638"/>
                <a:gd name="connsiteY2" fmla="*/ 259949 h 426183"/>
                <a:gd name="connsiteX3" fmla="*/ 531694 w 558638"/>
                <a:gd name="connsiteY3" fmla="*/ 227992 h 426183"/>
                <a:gd name="connsiteX4" fmla="*/ 157726 w 558638"/>
                <a:gd name="connsiteY4" fmla="*/ 73551 h 426183"/>
                <a:gd name="connsiteX5" fmla="*/ 101617 w 558638"/>
                <a:gd name="connsiteY5" fmla="*/ 385000 h 426183"/>
                <a:gd name="connsiteX6" fmla="*/ 125565 w 558638"/>
                <a:gd name="connsiteY6" fmla="*/ 426183 h 426183"/>
                <a:gd name="connsiteX0" fmla="*/ 138275 w 571403"/>
                <a:gd name="connsiteY0" fmla="*/ 423944 h 423944"/>
                <a:gd name="connsiteX1" fmla="*/ 152608 w 571403"/>
                <a:gd name="connsiteY1" fmla="*/ 41319 h 423944"/>
                <a:gd name="connsiteX2" fmla="*/ 570960 w 571403"/>
                <a:gd name="connsiteY2" fmla="*/ 257710 h 423944"/>
                <a:gd name="connsiteX3" fmla="*/ 544404 w 571403"/>
                <a:gd name="connsiteY3" fmla="*/ 225753 h 423944"/>
                <a:gd name="connsiteX4" fmla="*/ 170436 w 571403"/>
                <a:gd name="connsiteY4" fmla="*/ 71312 h 423944"/>
                <a:gd name="connsiteX5" fmla="*/ 114327 w 571403"/>
                <a:gd name="connsiteY5" fmla="*/ 382761 h 423944"/>
                <a:gd name="connsiteX6" fmla="*/ 138275 w 571403"/>
                <a:gd name="connsiteY6" fmla="*/ 423944 h 423944"/>
                <a:gd name="connsiteX0" fmla="*/ 138275 w 571403"/>
                <a:gd name="connsiteY0" fmla="*/ 432917 h 432917"/>
                <a:gd name="connsiteX1" fmla="*/ 152608 w 571403"/>
                <a:gd name="connsiteY1" fmla="*/ 50292 h 432917"/>
                <a:gd name="connsiteX2" fmla="*/ 570960 w 571403"/>
                <a:gd name="connsiteY2" fmla="*/ 266683 h 432917"/>
                <a:gd name="connsiteX3" fmla="*/ 544404 w 571403"/>
                <a:gd name="connsiteY3" fmla="*/ 234726 h 432917"/>
                <a:gd name="connsiteX4" fmla="*/ 170436 w 571403"/>
                <a:gd name="connsiteY4" fmla="*/ 80285 h 432917"/>
                <a:gd name="connsiteX5" fmla="*/ 114327 w 571403"/>
                <a:gd name="connsiteY5" fmla="*/ 391734 h 432917"/>
                <a:gd name="connsiteX6" fmla="*/ 138275 w 571403"/>
                <a:gd name="connsiteY6" fmla="*/ 432917 h 432917"/>
                <a:gd name="connsiteX0" fmla="*/ 142248 w 575362"/>
                <a:gd name="connsiteY0" fmla="*/ 439917 h 439917"/>
                <a:gd name="connsiteX1" fmla="*/ 145896 w 575362"/>
                <a:gd name="connsiteY1" fmla="*/ 46996 h 439917"/>
                <a:gd name="connsiteX2" fmla="*/ 574933 w 575362"/>
                <a:gd name="connsiteY2" fmla="*/ 273683 h 439917"/>
                <a:gd name="connsiteX3" fmla="*/ 548377 w 575362"/>
                <a:gd name="connsiteY3" fmla="*/ 241726 h 439917"/>
                <a:gd name="connsiteX4" fmla="*/ 174409 w 575362"/>
                <a:gd name="connsiteY4" fmla="*/ 87285 h 439917"/>
                <a:gd name="connsiteX5" fmla="*/ 118300 w 575362"/>
                <a:gd name="connsiteY5" fmla="*/ 398734 h 439917"/>
                <a:gd name="connsiteX6" fmla="*/ 142248 w 575362"/>
                <a:gd name="connsiteY6" fmla="*/ 439917 h 439917"/>
                <a:gd name="connsiteX0" fmla="*/ 142248 w 574933"/>
                <a:gd name="connsiteY0" fmla="*/ 429644 h 429644"/>
                <a:gd name="connsiteX1" fmla="*/ 145896 w 574933"/>
                <a:gd name="connsiteY1" fmla="*/ 36723 h 429644"/>
                <a:gd name="connsiteX2" fmla="*/ 574933 w 574933"/>
                <a:gd name="connsiteY2" fmla="*/ 263410 h 429644"/>
                <a:gd name="connsiteX3" fmla="*/ 548377 w 574933"/>
                <a:gd name="connsiteY3" fmla="*/ 231453 h 429644"/>
                <a:gd name="connsiteX4" fmla="*/ 174409 w 574933"/>
                <a:gd name="connsiteY4" fmla="*/ 77012 h 429644"/>
                <a:gd name="connsiteX5" fmla="*/ 118300 w 574933"/>
                <a:gd name="connsiteY5" fmla="*/ 388461 h 429644"/>
                <a:gd name="connsiteX6" fmla="*/ 142248 w 574933"/>
                <a:gd name="connsiteY6" fmla="*/ 429644 h 429644"/>
                <a:gd name="connsiteX0" fmla="*/ 128748 w 561433"/>
                <a:gd name="connsiteY0" fmla="*/ 429644 h 429644"/>
                <a:gd name="connsiteX1" fmla="*/ 132396 w 561433"/>
                <a:gd name="connsiteY1" fmla="*/ 36723 h 429644"/>
                <a:gd name="connsiteX2" fmla="*/ 561433 w 561433"/>
                <a:gd name="connsiteY2" fmla="*/ 263410 h 429644"/>
                <a:gd name="connsiteX3" fmla="*/ 534877 w 561433"/>
                <a:gd name="connsiteY3" fmla="*/ 231453 h 429644"/>
                <a:gd name="connsiteX4" fmla="*/ 160909 w 561433"/>
                <a:gd name="connsiteY4" fmla="*/ 77012 h 429644"/>
                <a:gd name="connsiteX5" fmla="*/ 104800 w 561433"/>
                <a:gd name="connsiteY5" fmla="*/ 388461 h 429644"/>
                <a:gd name="connsiteX6" fmla="*/ 128748 w 561433"/>
                <a:gd name="connsiteY6" fmla="*/ 429644 h 429644"/>
                <a:gd name="connsiteX0" fmla="*/ 133939 w 566624"/>
                <a:gd name="connsiteY0" fmla="*/ 435357 h 435357"/>
                <a:gd name="connsiteX1" fmla="*/ 137587 w 566624"/>
                <a:gd name="connsiteY1" fmla="*/ 42436 h 435357"/>
                <a:gd name="connsiteX2" fmla="*/ 566624 w 566624"/>
                <a:gd name="connsiteY2" fmla="*/ 269123 h 435357"/>
                <a:gd name="connsiteX3" fmla="*/ 540068 w 566624"/>
                <a:gd name="connsiteY3" fmla="*/ 237166 h 435357"/>
                <a:gd name="connsiteX4" fmla="*/ 166100 w 566624"/>
                <a:gd name="connsiteY4" fmla="*/ 82725 h 435357"/>
                <a:gd name="connsiteX5" fmla="*/ 109991 w 566624"/>
                <a:gd name="connsiteY5" fmla="*/ 394174 h 435357"/>
                <a:gd name="connsiteX6" fmla="*/ 133939 w 566624"/>
                <a:gd name="connsiteY6" fmla="*/ 435357 h 43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624" h="435357">
                  <a:moveTo>
                    <a:pt x="133939" y="435357"/>
                  </a:moveTo>
                  <a:cubicBezTo>
                    <a:pt x="-81977" y="328759"/>
                    <a:pt x="-3981" y="124194"/>
                    <a:pt x="137587" y="42436"/>
                  </a:cubicBezTo>
                  <a:cubicBezTo>
                    <a:pt x="279155" y="-39322"/>
                    <a:pt x="561603" y="-22525"/>
                    <a:pt x="566624" y="269123"/>
                  </a:cubicBezTo>
                  <a:cubicBezTo>
                    <a:pt x="561134" y="272836"/>
                    <a:pt x="552950" y="247211"/>
                    <a:pt x="540068" y="237166"/>
                  </a:cubicBezTo>
                  <a:cubicBezTo>
                    <a:pt x="540543" y="144756"/>
                    <a:pt x="388261" y="-34388"/>
                    <a:pt x="166100" y="82725"/>
                  </a:cubicBezTo>
                  <a:cubicBezTo>
                    <a:pt x="-56061" y="199838"/>
                    <a:pt x="93535" y="399750"/>
                    <a:pt x="109991" y="394174"/>
                  </a:cubicBezTo>
                  <a:cubicBezTo>
                    <a:pt x="115760" y="401467"/>
                    <a:pt x="111532" y="403036"/>
                    <a:pt x="133939" y="435357"/>
                  </a:cubicBezTo>
                  <a:close/>
                </a:path>
              </a:pathLst>
            </a:cu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8" name="Moon 10"/>
            <p:cNvSpPr/>
            <p:nvPr/>
          </p:nvSpPr>
          <p:spPr>
            <a:xfrm rot="4303406">
              <a:off x="6666387" y="2260566"/>
              <a:ext cx="291068" cy="443794"/>
            </a:xfrm>
            <a:custGeom>
              <a:avLst/>
              <a:gdLst>
                <a:gd name="connsiteX0" fmla="*/ 236312 w 236312"/>
                <a:gd name="connsiteY0" fmla="*/ 429657 h 429657"/>
                <a:gd name="connsiteX1" fmla="*/ 0 w 236312"/>
                <a:gd name="connsiteY1" fmla="*/ 214828 h 429657"/>
                <a:gd name="connsiteX2" fmla="*/ 236312 w 236312"/>
                <a:gd name="connsiteY2" fmla="*/ -1 h 429657"/>
                <a:gd name="connsiteX3" fmla="*/ 118156 w 236312"/>
                <a:gd name="connsiteY3" fmla="*/ 214828 h 429657"/>
                <a:gd name="connsiteX4" fmla="*/ 236312 w 236312"/>
                <a:gd name="connsiteY4" fmla="*/ 429657 h 429657"/>
                <a:gd name="connsiteX0" fmla="*/ 277954 w 277954"/>
                <a:gd name="connsiteY0" fmla="*/ 403188 h 403188"/>
                <a:gd name="connsiteX1" fmla="*/ 300 w 277954"/>
                <a:gd name="connsiteY1" fmla="*/ 214829 h 403188"/>
                <a:gd name="connsiteX2" fmla="*/ 236612 w 277954"/>
                <a:gd name="connsiteY2" fmla="*/ 0 h 403188"/>
                <a:gd name="connsiteX3" fmla="*/ 118456 w 277954"/>
                <a:gd name="connsiteY3" fmla="*/ 214829 h 403188"/>
                <a:gd name="connsiteX4" fmla="*/ 277954 w 277954"/>
                <a:gd name="connsiteY4" fmla="*/ 403188 h 403188"/>
                <a:gd name="connsiteX0" fmla="*/ 277954 w 277954"/>
                <a:gd name="connsiteY0" fmla="*/ 403188 h 454340"/>
                <a:gd name="connsiteX1" fmla="*/ 300 w 277954"/>
                <a:gd name="connsiteY1" fmla="*/ 214829 h 454340"/>
                <a:gd name="connsiteX2" fmla="*/ 236612 w 277954"/>
                <a:gd name="connsiteY2" fmla="*/ 0 h 454340"/>
                <a:gd name="connsiteX3" fmla="*/ 118456 w 277954"/>
                <a:gd name="connsiteY3" fmla="*/ 214829 h 454340"/>
                <a:gd name="connsiteX4" fmla="*/ 277954 w 277954"/>
                <a:gd name="connsiteY4" fmla="*/ 403188 h 454340"/>
                <a:gd name="connsiteX0" fmla="*/ 277689 w 277689"/>
                <a:gd name="connsiteY0" fmla="*/ 407025 h 458249"/>
                <a:gd name="connsiteX1" fmla="*/ 35 w 277689"/>
                <a:gd name="connsiteY1" fmla="*/ 218666 h 458249"/>
                <a:gd name="connsiteX2" fmla="*/ 262693 w 277689"/>
                <a:gd name="connsiteY2" fmla="*/ 0 h 458249"/>
                <a:gd name="connsiteX3" fmla="*/ 118191 w 277689"/>
                <a:gd name="connsiteY3" fmla="*/ 218666 h 458249"/>
                <a:gd name="connsiteX4" fmla="*/ 277689 w 277689"/>
                <a:gd name="connsiteY4" fmla="*/ 407025 h 458249"/>
                <a:gd name="connsiteX0" fmla="*/ 277712 w 277712"/>
                <a:gd name="connsiteY0" fmla="*/ 432612 h 483836"/>
                <a:gd name="connsiteX1" fmla="*/ 58 w 277712"/>
                <a:gd name="connsiteY1" fmla="*/ 244253 h 483836"/>
                <a:gd name="connsiteX2" fmla="*/ 262716 w 277712"/>
                <a:gd name="connsiteY2" fmla="*/ 25587 h 483836"/>
                <a:gd name="connsiteX3" fmla="*/ 118214 w 277712"/>
                <a:gd name="connsiteY3" fmla="*/ 244253 h 483836"/>
                <a:gd name="connsiteX4" fmla="*/ 277712 w 277712"/>
                <a:gd name="connsiteY4" fmla="*/ 432612 h 483836"/>
                <a:gd name="connsiteX0" fmla="*/ 358875 w 358875"/>
                <a:gd name="connsiteY0" fmla="*/ 429420 h 487359"/>
                <a:gd name="connsiteX1" fmla="*/ 29 w 358875"/>
                <a:gd name="connsiteY1" fmla="*/ 289479 h 487359"/>
                <a:gd name="connsiteX2" fmla="*/ 343879 w 358875"/>
                <a:gd name="connsiteY2" fmla="*/ 22395 h 487359"/>
                <a:gd name="connsiteX3" fmla="*/ 199377 w 358875"/>
                <a:gd name="connsiteY3" fmla="*/ 241061 h 487359"/>
                <a:gd name="connsiteX4" fmla="*/ 358875 w 358875"/>
                <a:gd name="connsiteY4" fmla="*/ 429420 h 487359"/>
                <a:gd name="connsiteX0" fmla="*/ 361348 w 361348"/>
                <a:gd name="connsiteY0" fmla="*/ 434771 h 506043"/>
                <a:gd name="connsiteX1" fmla="*/ 2502 w 361348"/>
                <a:gd name="connsiteY1" fmla="*/ 294830 h 506043"/>
                <a:gd name="connsiteX2" fmla="*/ 346352 w 361348"/>
                <a:gd name="connsiteY2" fmla="*/ 27746 h 506043"/>
                <a:gd name="connsiteX3" fmla="*/ 201850 w 361348"/>
                <a:gd name="connsiteY3" fmla="*/ 246412 h 506043"/>
                <a:gd name="connsiteX4" fmla="*/ 361348 w 361348"/>
                <a:gd name="connsiteY4" fmla="*/ 434771 h 506043"/>
                <a:gd name="connsiteX0" fmla="*/ 361348 w 361348"/>
                <a:gd name="connsiteY0" fmla="*/ 434771 h 492118"/>
                <a:gd name="connsiteX1" fmla="*/ 2502 w 361348"/>
                <a:gd name="connsiteY1" fmla="*/ 294830 h 492118"/>
                <a:gd name="connsiteX2" fmla="*/ 346352 w 361348"/>
                <a:gd name="connsiteY2" fmla="*/ 27746 h 492118"/>
                <a:gd name="connsiteX3" fmla="*/ 201850 w 361348"/>
                <a:gd name="connsiteY3" fmla="*/ 246412 h 492118"/>
                <a:gd name="connsiteX4" fmla="*/ 361348 w 361348"/>
                <a:gd name="connsiteY4" fmla="*/ 434771 h 492118"/>
                <a:gd name="connsiteX0" fmla="*/ 361348 w 361348"/>
                <a:gd name="connsiteY0" fmla="*/ 434771 h 493051"/>
                <a:gd name="connsiteX1" fmla="*/ 2502 w 361348"/>
                <a:gd name="connsiteY1" fmla="*/ 294830 h 493051"/>
                <a:gd name="connsiteX2" fmla="*/ 346352 w 361348"/>
                <a:gd name="connsiteY2" fmla="*/ 27746 h 493051"/>
                <a:gd name="connsiteX3" fmla="*/ 201850 w 361348"/>
                <a:gd name="connsiteY3" fmla="*/ 246412 h 493051"/>
                <a:gd name="connsiteX4" fmla="*/ 361348 w 361348"/>
                <a:gd name="connsiteY4" fmla="*/ 434771 h 493051"/>
                <a:gd name="connsiteX0" fmla="*/ 361348 w 361348"/>
                <a:gd name="connsiteY0" fmla="*/ 434771 h 496448"/>
                <a:gd name="connsiteX1" fmla="*/ 2502 w 361348"/>
                <a:gd name="connsiteY1" fmla="*/ 294830 h 496448"/>
                <a:gd name="connsiteX2" fmla="*/ 346352 w 361348"/>
                <a:gd name="connsiteY2" fmla="*/ 27746 h 496448"/>
                <a:gd name="connsiteX3" fmla="*/ 201850 w 361348"/>
                <a:gd name="connsiteY3" fmla="*/ 246412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51352 w 361348"/>
                <a:gd name="connsiteY3" fmla="*/ 284480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62637 w 361348"/>
                <a:gd name="connsiteY3" fmla="*/ 280684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62637 w 361348"/>
                <a:gd name="connsiteY3" fmla="*/ 280684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62637 w 361348"/>
                <a:gd name="connsiteY3" fmla="*/ 280684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62637 w 361348"/>
                <a:gd name="connsiteY3" fmla="*/ 280684 h 496448"/>
                <a:gd name="connsiteX4" fmla="*/ 361348 w 361348"/>
                <a:gd name="connsiteY4" fmla="*/ 434771 h 496448"/>
                <a:gd name="connsiteX0" fmla="*/ 361348 w 361348"/>
                <a:gd name="connsiteY0" fmla="*/ 434771 h 496448"/>
                <a:gd name="connsiteX1" fmla="*/ 2502 w 361348"/>
                <a:gd name="connsiteY1" fmla="*/ 294830 h 496448"/>
                <a:gd name="connsiteX2" fmla="*/ 346352 w 361348"/>
                <a:gd name="connsiteY2" fmla="*/ 27746 h 496448"/>
                <a:gd name="connsiteX3" fmla="*/ 62637 w 361348"/>
                <a:gd name="connsiteY3" fmla="*/ 280684 h 496448"/>
                <a:gd name="connsiteX4" fmla="*/ 361348 w 361348"/>
                <a:gd name="connsiteY4" fmla="*/ 434771 h 496448"/>
                <a:gd name="connsiteX0" fmla="*/ 305650 w 346352"/>
                <a:gd name="connsiteY0" fmla="*/ 443961 h 503544"/>
                <a:gd name="connsiteX1" fmla="*/ 2502 w 346352"/>
                <a:gd name="connsiteY1" fmla="*/ 294830 h 503544"/>
                <a:gd name="connsiteX2" fmla="*/ 346352 w 346352"/>
                <a:gd name="connsiteY2" fmla="*/ 27746 h 503544"/>
                <a:gd name="connsiteX3" fmla="*/ 62637 w 346352"/>
                <a:gd name="connsiteY3" fmla="*/ 280684 h 503544"/>
                <a:gd name="connsiteX4" fmla="*/ 305650 w 346352"/>
                <a:gd name="connsiteY4" fmla="*/ 443961 h 503544"/>
                <a:gd name="connsiteX0" fmla="*/ 307059 w 307059"/>
                <a:gd name="connsiteY0" fmla="*/ 428026 h 487609"/>
                <a:gd name="connsiteX1" fmla="*/ 3911 w 307059"/>
                <a:gd name="connsiteY1" fmla="*/ 278895 h 487609"/>
                <a:gd name="connsiteX2" fmla="*/ 271754 w 307059"/>
                <a:gd name="connsiteY2" fmla="*/ 29341 h 487609"/>
                <a:gd name="connsiteX3" fmla="*/ 64046 w 307059"/>
                <a:gd name="connsiteY3" fmla="*/ 264749 h 487609"/>
                <a:gd name="connsiteX4" fmla="*/ 307059 w 307059"/>
                <a:gd name="connsiteY4" fmla="*/ 428026 h 487609"/>
                <a:gd name="connsiteX0" fmla="*/ 307059 w 307059"/>
                <a:gd name="connsiteY0" fmla="*/ 428026 h 487609"/>
                <a:gd name="connsiteX1" fmla="*/ 3911 w 307059"/>
                <a:gd name="connsiteY1" fmla="*/ 278895 h 487609"/>
                <a:gd name="connsiteX2" fmla="*/ 271754 w 307059"/>
                <a:gd name="connsiteY2" fmla="*/ 29341 h 487609"/>
                <a:gd name="connsiteX3" fmla="*/ 64046 w 307059"/>
                <a:gd name="connsiteY3" fmla="*/ 264749 h 487609"/>
                <a:gd name="connsiteX4" fmla="*/ 307059 w 307059"/>
                <a:gd name="connsiteY4" fmla="*/ 428026 h 487609"/>
                <a:gd name="connsiteX0" fmla="*/ 307059 w 307059"/>
                <a:gd name="connsiteY0" fmla="*/ 428026 h 487609"/>
                <a:gd name="connsiteX1" fmla="*/ 3911 w 307059"/>
                <a:gd name="connsiteY1" fmla="*/ 278895 h 487609"/>
                <a:gd name="connsiteX2" fmla="*/ 271754 w 307059"/>
                <a:gd name="connsiteY2" fmla="*/ 29341 h 487609"/>
                <a:gd name="connsiteX3" fmla="*/ 64046 w 307059"/>
                <a:gd name="connsiteY3" fmla="*/ 264749 h 487609"/>
                <a:gd name="connsiteX4" fmla="*/ 307059 w 307059"/>
                <a:gd name="connsiteY4" fmla="*/ 428026 h 487609"/>
                <a:gd name="connsiteX0" fmla="*/ 307059 w 307059"/>
                <a:gd name="connsiteY0" fmla="*/ 428026 h 448257"/>
                <a:gd name="connsiteX1" fmla="*/ 3911 w 307059"/>
                <a:gd name="connsiteY1" fmla="*/ 278895 h 448257"/>
                <a:gd name="connsiteX2" fmla="*/ 271754 w 307059"/>
                <a:gd name="connsiteY2" fmla="*/ 29341 h 448257"/>
                <a:gd name="connsiteX3" fmla="*/ 64046 w 307059"/>
                <a:gd name="connsiteY3" fmla="*/ 264749 h 448257"/>
                <a:gd name="connsiteX4" fmla="*/ 307059 w 307059"/>
                <a:gd name="connsiteY4" fmla="*/ 428026 h 448257"/>
                <a:gd name="connsiteX0" fmla="*/ 306934 w 306934"/>
                <a:gd name="connsiteY0" fmla="*/ 401329 h 421560"/>
                <a:gd name="connsiteX1" fmla="*/ 3786 w 306934"/>
                <a:gd name="connsiteY1" fmla="*/ 252198 h 421560"/>
                <a:gd name="connsiteX2" fmla="*/ 271629 w 306934"/>
                <a:gd name="connsiteY2" fmla="*/ 2644 h 421560"/>
                <a:gd name="connsiteX3" fmla="*/ 63921 w 306934"/>
                <a:gd name="connsiteY3" fmla="*/ 238052 h 421560"/>
                <a:gd name="connsiteX4" fmla="*/ 306934 w 306934"/>
                <a:gd name="connsiteY4" fmla="*/ 401329 h 421560"/>
                <a:gd name="connsiteX0" fmla="*/ 303237 w 303237"/>
                <a:gd name="connsiteY0" fmla="*/ 400503 h 411570"/>
                <a:gd name="connsiteX1" fmla="*/ 89 w 303237"/>
                <a:gd name="connsiteY1" fmla="*/ 251372 h 411570"/>
                <a:gd name="connsiteX2" fmla="*/ 267932 w 303237"/>
                <a:gd name="connsiteY2" fmla="*/ 1818 h 411570"/>
                <a:gd name="connsiteX3" fmla="*/ 60224 w 303237"/>
                <a:gd name="connsiteY3" fmla="*/ 237226 h 411570"/>
                <a:gd name="connsiteX4" fmla="*/ 303237 w 303237"/>
                <a:gd name="connsiteY4" fmla="*/ 400503 h 411570"/>
                <a:gd name="connsiteX0" fmla="*/ 303237 w 303237"/>
                <a:gd name="connsiteY0" fmla="*/ 400503 h 430830"/>
                <a:gd name="connsiteX1" fmla="*/ 89 w 303237"/>
                <a:gd name="connsiteY1" fmla="*/ 251372 h 430830"/>
                <a:gd name="connsiteX2" fmla="*/ 267932 w 303237"/>
                <a:gd name="connsiteY2" fmla="*/ 1818 h 430830"/>
                <a:gd name="connsiteX3" fmla="*/ 60224 w 303237"/>
                <a:gd name="connsiteY3" fmla="*/ 237226 h 430830"/>
                <a:gd name="connsiteX4" fmla="*/ 303237 w 303237"/>
                <a:gd name="connsiteY4" fmla="*/ 400503 h 430830"/>
                <a:gd name="connsiteX0" fmla="*/ 303336 w 303336"/>
                <a:gd name="connsiteY0" fmla="*/ 408635 h 437602"/>
                <a:gd name="connsiteX1" fmla="*/ 188 w 303336"/>
                <a:gd name="connsiteY1" fmla="*/ 259504 h 437602"/>
                <a:gd name="connsiteX2" fmla="*/ 273280 w 303336"/>
                <a:gd name="connsiteY2" fmla="*/ 1652 h 437602"/>
                <a:gd name="connsiteX3" fmla="*/ 60323 w 303336"/>
                <a:gd name="connsiteY3" fmla="*/ 245358 h 437602"/>
                <a:gd name="connsiteX4" fmla="*/ 303336 w 303336"/>
                <a:gd name="connsiteY4" fmla="*/ 408635 h 437602"/>
                <a:gd name="connsiteX0" fmla="*/ 303447 w 303447"/>
                <a:gd name="connsiteY0" fmla="*/ 410681 h 439648"/>
                <a:gd name="connsiteX1" fmla="*/ 299 w 303447"/>
                <a:gd name="connsiteY1" fmla="*/ 261550 h 439648"/>
                <a:gd name="connsiteX2" fmla="*/ 273391 w 303447"/>
                <a:gd name="connsiteY2" fmla="*/ 3698 h 439648"/>
                <a:gd name="connsiteX3" fmla="*/ 60434 w 303447"/>
                <a:gd name="connsiteY3" fmla="*/ 247404 h 439648"/>
                <a:gd name="connsiteX4" fmla="*/ 303447 w 303447"/>
                <a:gd name="connsiteY4" fmla="*/ 410681 h 439648"/>
                <a:gd name="connsiteX0" fmla="*/ 289979 w 289979"/>
                <a:gd name="connsiteY0" fmla="*/ 410726 h 439358"/>
                <a:gd name="connsiteX1" fmla="*/ 377 w 289979"/>
                <a:gd name="connsiteY1" fmla="*/ 258545 h 439358"/>
                <a:gd name="connsiteX2" fmla="*/ 259923 w 289979"/>
                <a:gd name="connsiteY2" fmla="*/ 3743 h 439358"/>
                <a:gd name="connsiteX3" fmla="*/ 46966 w 289979"/>
                <a:gd name="connsiteY3" fmla="*/ 247449 h 439358"/>
                <a:gd name="connsiteX4" fmla="*/ 289979 w 289979"/>
                <a:gd name="connsiteY4" fmla="*/ 410726 h 439358"/>
                <a:gd name="connsiteX0" fmla="*/ 291068 w 291068"/>
                <a:gd name="connsiteY0" fmla="*/ 411308 h 443794"/>
                <a:gd name="connsiteX1" fmla="*/ 1466 w 291068"/>
                <a:gd name="connsiteY1" fmla="*/ 259127 h 443794"/>
                <a:gd name="connsiteX2" fmla="*/ 261012 w 291068"/>
                <a:gd name="connsiteY2" fmla="*/ 4325 h 443794"/>
                <a:gd name="connsiteX3" fmla="*/ 48055 w 291068"/>
                <a:gd name="connsiteY3" fmla="*/ 248031 h 443794"/>
                <a:gd name="connsiteX4" fmla="*/ 291068 w 291068"/>
                <a:gd name="connsiteY4" fmla="*/ 411308 h 443794"/>
                <a:gd name="connsiteX0" fmla="*/ 291068 w 291068"/>
                <a:gd name="connsiteY0" fmla="*/ 411308 h 443794"/>
                <a:gd name="connsiteX1" fmla="*/ 1466 w 291068"/>
                <a:gd name="connsiteY1" fmla="*/ 259127 h 443794"/>
                <a:gd name="connsiteX2" fmla="*/ 261012 w 291068"/>
                <a:gd name="connsiteY2" fmla="*/ 4325 h 443794"/>
                <a:gd name="connsiteX3" fmla="*/ 48055 w 291068"/>
                <a:gd name="connsiteY3" fmla="*/ 248031 h 443794"/>
                <a:gd name="connsiteX4" fmla="*/ 291068 w 291068"/>
                <a:gd name="connsiteY4" fmla="*/ 411308 h 443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68" h="443794">
                  <a:moveTo>
                    <a:pt x="291068" y="411308"/>
                  </a:moveTo>
                  <a:cubicBezTo>
                    <a:pt x="110378" y="510094"/>
                    <a:pt x="12595" y="361580"/>
                    <a:pt x="1466" y="259127"/>
                  </a:cubicBezTo>
                  <a:cubicBezTo>
                    <a:pt x="-9663" y="156674"/>
                    <a:pt x="39287" y="-30815"/>
                    <a:pt x="261012" y="4325"/>
                  </a:cubicBezTo>
                  <a:cubicBezTo>
                    <a:pt x="105230" y="28153"/>
                    <a:pt x="29396" y="145599"/>
                    <a:pt x="48055" y="248031"/>
                  </a:cubicBezTo>
                  <a:cubicBezTo>
                    <a:pt x="66714" y="350463"/>
                    <a:pt x="133317" y="438385"/>
                    <a:pt x="291068" y="411308"/>
                  </a:cubicBez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02" name="Cube 101"/>
          <p:cNvSpPr/>
          <p:nvPr/>
        </p:nvSpPr>
        <p:spPr>
          <a:xfrm flipH="1">
            <a:off x="6387692" y="2473126"/>
            <a:ext cx="155196" cy="111919"/>
          </a:xfrm>
          <a:prstGeom prst="cube">
            <a:avLst>
              <a:gd name="adj" fmla="val 27128"/>
            </a:avLst>
          </a:prstGeom>
          <a:solidFill>
            <a:schemeClr val="accent6">
              <a:lumMod val="7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8" name="Group 7"/>
          <p:cNvGrpSpPr/>
          <p:nvPr/>
        </p:nvGrpSpPr>
        <p:grpSpPr>
          <a:xfrm>
            <a:off x="5690767" y="2519901"/>
            <a:ext cx="2488702" cy="2095032"/>
            <a:chOff x="5690767" y="2519901"/>
            <a:chExt cx="2488702" cy="2095032"/>
          </a:xfrm>
        </p:grpSpPr>
        <p:cxnSp>
          <p:nvCxnSpPr>
            <p:cNvPr id="103" name="Straight Connector 102"/>
            <p:cNvCxnSpPr/>
            <p:nvPr/>
          </p:nvCxnSpPr>
          <p:spPr>
            <a:xfrm flipV="1">
              <a:off x="5737124" y="2519901"/>
              <a:ext cx="0" cy="143772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5735535" y="4041831"/>
              <a:ext cx="0" cy="57310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5735535" y="4605209"/>
              <a:ext cx="10040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7239762" y="4590248"/>
              <a:ext cx="8969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8134377" y="4014802"/>
              <a:ext cx="0" cy="5890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8133740" y="2860594"/>
              <a:ext cx="0" cy="107101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5730517" y="2529171"/>
              <a:ext cx="6761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0" name="Oval 109"/>
            <p:cNvSpPr/>
            <p:nvPr/>
          </p:nvSpPr>
          <p:spPr>
            <a:xfrm>
              <a:off x="8088390" y="3933697"/>
              <a:ext cx="91079" cy="9107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1" name="Oval 110"/>
            <p:cNvSpPr/>
            <p:nvPr/>
          </p:nvSpPr>
          <p:spPr>
            <a:xfrm>
              <a:off x="5690767" y="3950879"/>
              <a:ext cx="91079" cy="9107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12" name="Straight Connector 111"/>
            <p:cNvCxnSpPr/>
            <p:nvPr/>
          </p:nvCxnSpPr>
          <p:spPr>
            <a:xfrm flipH="1">
              <a:off x="7456947" y="2876550"/>
              <a:ext cx="67698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6462291" y="3979563"/>
            <a:ext cx="1051560" cy="1068283"/>
            <a:chOff x="5513556" y="3970510"/>
            <a:chExt cx="1051560" cy="1068283"/>
          </a:xfrm>
        </p:grpSpPr>
        <p:grpSp>
          <p:nvGrpSpPr>
            <p:cNvPr id="115" name="Group 114"/>
            <p:cNvGrpSpPr/>
            <p:nvPr/>
          </p:nvGrpSpPr>
          <p:grpSpPr>
            <a:xfrm>
              <a:off x="5513556" y="3970510"/>
              <a:ext cx="1051560" cy="1068283"/>
              <a:chOff x="5208084" y="3943780"/>
              <a:chExt cx="962816" cy="978128"/>
            </a:xfrm>
          </p:grpSpPr>
          <p:grpSp>
            <p:nvGrpSpPr>
              <p:cNvPr id="119" name="Group 118"/>
              <p:cNvGrpSpPr/>
              <p:nvPr/>
            </p:nvGrpSpPr>
            <p:grpSpPr>
              <a:xfrm>
                <a:off x="5208084" y="3943780"/>
                <a:ext cx="962816" cy="962817"/>
                <a:chOff x="5208084" y="3943780"/>
                <a:chExt cx="962816" cy="962817"/>
              </a:xfrm>
            </p:grpSpPr>
            <p:sp>
              <p:nvSpPr>
                <p:cNvPr id="123" name="Flowchart: Connector 122"/>
                <p:cNvSpPr/>
                <p:nvPr/>
              </p:nvSpPr>
              <p:spPr>
                <a:xfrm>
                  <a:off x="5208084" y="3943780"/>
                  <a:ext cx="962816" cy="962817"/>
                </a:xfrm>
                <a:prstGeom prst="flowChartConnector">
                  <a:avLst/>
                </a:prstGeom>
                <a:solidFill>
                  <a:schemeClr val="bg2">
                    <a:lumMod val="90000"/>
                  </a:schemeClr>
                </a:solidFill>
                <a:ln w="9525" cap="flat" cmpd="sng" algn="ctr">
                  <a:solidFill>
                    <a:schemeClr val="tx1"/>
                  </a:solidFill>
                  <a:prstDash val="solid"/>
                </a:ln>
                <a:effectLst/>
              </p:spPr>
              <p:txBody>
                <a:bodyPr rtlCol="0" anchor="ctr"/>
                <a:lstStyle/>
                <a:p>
                  <a:pPr algn="ctr">
                    <a:defRPr/>
                  </a:pPr>
                  <a:endParaRPr lang="en-US" sz="1600" kern="0">
                    <a:solidFill>
                      <a:sysClr val="window" lastClr="FFFFFF"/>
                    </a:solidFill>
                    <a:latin typeface="Bookman Old Style" pitchFamily="18" charset="0"/>
                  </a:endParaRPr>
                </a:p>
              </p:txBody>
            </p:sp>
            <p:sp>
              <p:nvSpPr>
                <p:cNvPr id="124" name="Isosceles Triangle 123"/>
                <p:cNvSpPr/>
                <p:nvPr/>
              </p:nvSpPr>
              <p:spPr>
                <a:xfrm>
                  <a:off x="5309323" y="4395639"/>
                  <a:ext cx="753626" cy="201168"/>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prstClr val="white"/>
                    </a:solidFill>
                  </a:endParaRPr>
                </a:p>
              </p:txBody>
            </p:sp>
            <p:sp>
              <p:nvSpPr>
                <p:cNvPr id="125" name="Arc 124"/>
                <p:cNvSpPr/>
                <p:nvPr/>
              </p:nvSpPr>
              <p:spPr>
                <a:xfrm>
                  <a:off x="5270501" y="4006197"/>
                  <a:ext cx="831273" cy="831273"/>
                </a:xfrm>
                <a:prstGeom prst="arc">
                  <a:avLst>
                    <a:gd name="adj1" fmla="val 9335377"/>
                    <a:gd name="adj2" fmla="val 1449634"/>
                  </a:avLst>
                </a:prstGeom>
                <a:solidFill>
                  <a:schemeClr val="bg1"/>
                </a:solidFill>
                <a:ln w="25400" cap="flat" cmpd="sng" algn="ctr">
                  <a:solidFill>
                    <a:schemeClr val="tx1"/>
                  </a:solidFill>
                  <a:prstDash val="solid"/>
                </a:ln>
                <a:effectLst/>
              </p:spPr>
              <p:txBody>
                <a:bodyPr rtlCol="0" anchor="ctr"/>
                <a:lstStyle/>
                <a:p>
                  <a:pPr algn="ctr">
                    <a:defRPr/>
                  </a:pPr>
                  <a:endParaRPr lang="en-US" sz="1600" kern="0">
                    <a:solidFill>
                      <a:sysClr val="window" lastClr="FFFFFF"/>
                    </a:solidFill>
                    <a:latin typeface="Bookman Old Style" pitchFamily="18" charset="0"/>
                  </a:endParaRPr>
                </a:p>
              </p:txBody>
            </p:sp>
            <p:cxnSp>
              <p:nvCxnSpPr>
                <p:cNvPr id="126" name="Straight Connector 125"/>
                <p:cNvCxnSpPr/>
                <p:nvPr/>
              </p:nvCxnSpPr>
              <p:spPr>
                <a:xfrm>
                  <a:off x="5297517" y="4596807"/>
                  <a:ext cx="777240" cy="0"/>
                </a:xfrm>
                <a:prstGeom prst="line">
                  <a:avLst/>
                </a:prstGeom>
                <a:solidFill>
                  <a:schemeClr val="bg1"/>
                </a:solidFill>
                <a:ln w="25400" cap="flat" cmpd="sng" algn="ctr">
                  <a:solidFill>
                    <a:schemeClr val="tx1"/>
                  </a:solidFill>
                  <a:prstDash val="solid"/>
                </a:ln>
                <a:effectLst/>
              </p:spPr>
            </p:cxnSp>
            <p:sp>
              <p:nvSpPr>
                <p:cNvPr id="127" name="Arc 126"/>
                <p:cNvSpPr/>
                <p:nvPr/>
              </p:nvSpPr>
              <p:spPr>
                <a:xfrm>
                  <a:off x="5339461" y="4077396"/>
                  <a:ext cx="687003" cy="687003"/>
                </a:xfrm>
                <a:prstGeom prst="arc">
                  <a:avLst>
                    <a:gd name="adj1" fmla="val 11233898"/>
                    <a:gd name="adj2" fmla="val 21162374"/>
                  </a:avLst>
                </a:prstGeom>
                <a:noFill/>
                <a:ln w="25400" cap="flat" cmpd="sng" algn="ctr">
                  <a:solidFill>
                    <a:schemeClr val="tx1"/>
                  </a:solidFill>
                  <a:prstDash val="solid"/>
                </a:ln>
                <a:effectLst/>
              </p:spPr>
              <p:txBody>
                <a:bodyPr rtlCol="0" anchor="ctr"/>
                <a:lstStyle/>
                <a:p>
                  <a:pPr algn="ctr">
                    <a:defRPr/>
                  </a:pPr>
                  <a:endParaRPr lang="en-US" sz="1600" kern="0">
                    <a:solidFill>
                      <a:sysClr val="window" lastClr="FFFFFF"/>
                    </a:solidFill>
                    <a:latin typeface="Bookman Old Style" pitchFamily="18" charset="0"/>
                  </a:endParaRPr>
                </a:p>
              </p:txBody>
            </p:sp>
            <p:cxnSp>
              <p:nvCxnSpPr>
                <p:cNvPr id="128" name="Straight Connector 127"/>
                <p:cNvCxnSpPr/>
                <p:nvPr/>
              </p:nvCxnSpPr>
              <p:spPr>
                <a:xfrm>
                  <a:off x="5682962" y="4077395"/>
                  <a:ext cx="0" cy="54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9" name="Group 128"/>
                <p:cNvGrpSpPr/>
                <p:nvPr/>
              </p:nvGrpSpPr>
              <p:grpSpPr>
                <a:xfrm rot="420000">
                  <a:off x="5862975" y="4153573"/>
                  <a:ext cx="154786" cy="165278"/>
                  <a:chOff x="5865596" y="4135477"/>
                  <a:chExt cx="127922" cy="136593"/>
                </a:xfrm>
              </p:grpSpPr>
              <p:cxnSp>
                <p:nvCxnSpPr>
                  <p:cNvPr id="140" name="Straight Connector 139"/>
                  <p:cNvCxnSpPr/>
                  <p:nvPr/>
                </p:nvCxnSpPr>
                <p:spPr>
                  <a:xfrm rot="1800000">
                    <a:off x="5865596" y="4135477"/>
                    <a:ext cx="0" cy="37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3840000">
                    <a:off x="5974727" y="4253278"/>
                    <a:ext cx="0" cy="37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0" name="TextBox 129"/>
                <p:cNvSpPr txBox="1"/>
                <p:nvPr/>
              </p:nvSpPr>
              <p:spPr bwMode="auto">
                <a:xfrm rot="17415789">
                  <a:off x="5309531" y="4236188"/>
                  <a:ext cx="298241" cy="225442"/>
                </a:xfrm>
                <a:prstGeom prst="rect">
                  <a:avLst/>
                </a:prstGeom>
                <a:noFill/>
                <a:ln w="9525">
                  <a:noFill/>
                  <a:miter lim="800000"/>
                  <a:headEnd/>
                  <a:tailEnd/>
                </a:ln>
                <a:effectLst/>
              </p:spPr>
              <p:txBody>
                <a:bodyPr wrap="none" rtlCol="0">
                  <a:spAutoFit/>
                </a:bodyPr>
                <a:lstStyle/>
                <a:p>
                  <a:pPr algn="ctr">
                    <a:spcBef>
                      <a:spcPct val="50000"/>
                    </a:spcBef>
                  </a:pPr>
                  <a:r>
                    <a:rPr kumimoji="1" lang="en-US" sz="1000" b="1" dirty="0" smtClean="0">
                      <a:solidFill>
                        <a:prstClr val="black"/>
                      </a:solidFill>
                      <a:latin typeface="Arial" panose="020B0604020202020204" pitchFamily="34" charset="0"/>
                      <a:cs typeface="Arial" panose="020B0604020202020204" pitchFamily="34" charset="0"/>
                    </a:rPr>
                    <a:t>20</a:t>
                  </a:r>
                  <a:endParaRPr kumimoji="1" lang="en-IN" sz="1000" b="1" dirty="0" smtClean="0">
                    <a:solidFill>
                      <a:prstClr val="black"/>
                    </a:solidFill>
                    <a:latin typeface="Arial" panose="020B0604020202020204" pitchFamily="34" charset="0"/>
                    <a:cs typeface="Arial" panose="020B0604020202020204" pitchFamily="34" charset="0"/>
                  </a:endParaRPr>
                </a:p>
              </p:txBody>
            </p:sp>
            <p:sp>
              <p:nvSpPr>
                <p:cNvPr id="131" name="TextBox 130"/>
                <p:cNvSpPr txBox="1"/>
                <p:nvPr/>
              </p:nvSpPr>
              <p:spPr bwMode="auto">
                <a:xfrm rot="19215789">
                  <a:off x="5402091" y="4125185"/>
                  <a:ext cx="298241" cy="225442"/>
                </a:xfrm>
                <a:prstGeom prst="rect">
                  <a:avLst/>
                </a:prstGeom>
                <a:noFill/>
                <a:ln w="9525">
                  <a:noFill/>
                  <a:miter lim="800000"/>
                  <a:headEnd/>
                  <a:tailEnd/>
                </a:ln>
                <a:effectLst/>
              </p:spPr>
              <p:txBody>
                <a:bodyPr wrap="none" rtlCol="0">
                  <a:spAutoFit/>
                </a:bodyPr>
                <a:lstStyle/>
                <a:p>
                  <a:pPr algn="ctr">
                    <a:spcBef>
                      <a:spcPct val="50000"/>
                    </a:spcBef>
                  </a:pPr>
                  <a:r>
                    <a:rPr kumimoji="1" lang="en-US" sz="1000" b="1" dirty="0" smtClean="0">
                      <a:solidFill>
                        <a:prstClr val="black"/>
                      </a:solidFill>
                      <a:latin typeface="Arial" panose="020B0604020202020204" pitchFamily="34" charset="0"/>
                      <a:cs typeface="Arial" panose="020B0604020202020204" pitchFamily="34" charset="0"/>
                    </a:rPr>
                    <a:t>10</a:t>
                  </a:r>
                  <a:endParaRPr kumimoji="1" lang="en-IN" sz="1000" b="1" dirty="0" smtClean="0">
                    <a:solidFill>
                      <a:prstClr val="black"/>
                    </a:solidFill>
                    <a:latin typeface="Arial" panose="020B0604020202020204" pitchFamily="34" charset="0"/>
                    <a:cs typeface="Arial" panose="020B0604020202020204" pitchFamily="34" charset="0"/>
                  </a:endParaRPr>
                </a:p>
              </p:txBody>
            </p:sp>
            <p:sp>
              <p:nvSpPr>
                <p:cNvPr id="132" name="TextBox 131"/>
                <p:cNvSpPr txBox="1"/>
                <p:nvPr/>
              </p:nvSpPr>
              <p:spPr bwMode="auto">
                <a:xfrm rot="75789">
                  <a:off x="5566941" y="4075759"/>
                  <a:ext cx="233661" cy="225442"/>
                </a:xfrm>
                <a:prstGeom prst="rect">
                  <a:avLst/>
                </a:prstGeom>
                <a:noFill/>
                <a:ln w="9525">
                  <a:noFill/>
                  <a:miter lim="800000"/>
                  <a:headEnd/>
                  <a:tailEnd/>
                </a:ln>
                <a:effectLst/>
              </p:spPr>
              <p:txBody>
                <a:bodyPr wrap="none" rtlCol="0">
                  <a:spAutoFit/>
                </a:bodyPr>
                <a:lstStyle/>
                <a:p>
                  <a:pPr algn="ctr">
                    <a:spcBef>
                      <a:spcPct val="50000"/>
                    </a:spcBef>
                  </a:pPr>
                  <a:r>
                    <a:rPr kumimoji="1" lang="en-US" sz="1000" b="1" dirty="0" smtClean="0">
                      <a:solidFill>
                        <a:prstClr val="black"/>
                      </a:solidFill>
                      <a:latin typeface="Arial" panose="020B0604020202020204" pitchFamily="34" charset="0"/>
                      <a:cs typeface="Arial" panose="020B0604020202020204" pitchFamily="34" charset="0"/>
                    </a:rPr>
                    <a:t>0</a:t>
                  </a:r>
                  <a:endParaRPr kumimoji="1" lang="en-IN" sz="1000" b="1" dirty="0" smtClean="0">
                    <a:solidFill>
                      <a:prstClr val="black"/>
                    </a:solidFill>
                    <a:latin typeface="Arial" panose="020B0604020202020204" pitchFamily="34" charset="0"/>
                    <a:cs typeface="Arial" panose="020B0604020202020204" pitchFamily="34" charset="0"/>
                  </a:endParaRPr>
                </a:p>
              </p:txBody>
            </p:sp>
            <p:grpSp>
              <p:nvGrpSpPr>
                <p:cNvPr id="133" name="Group 132"/>
                <p:cNvGrpSpPr/>
                <p:nvPr/>
              </p:nvGrpSpPr>
              <p:grpSpPr>
                <a:xfrm rot="21180000" flipH="1">
                  <a:off x="5348956" y="4150802"/>
                  <a:ext cx="154786" cy="165278"/>
                  <a:chOff x="5865596" y="4135477"/>
                  <a:chExt cx="127922" cy="136593"/>
                </a:xfrm>
              </p:grpSpPr>
              <p:cxnSp>
                <p:nvCxnSpPr>
                  <p:cNvPr id="138" name="Straight Connector 137"/>
                  <p:cNvCxnSpPr/>
                  <p:nvPr/>
                </p:nvCxnSpPr>
                <p:spPr>
                  <a:xfrm rot="2160000">
                    <a:off x="5865596" y="4135477"/>
                    <a:ext cx="0" cy="37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3900000">
                    <a:off x="5974727" y="4253278"/>
                    <a:ext cx="0" cy="37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4" name="TextBox 133"/>
                <p:cNvSpPr txBox="1"/>
                <p:nvPr/>
              </p:nvSpPr>
              <p:spPr bwMode="auto">
                <a:xfrm rot="2264211" flipH="1">
                  <a:off x="5666516" y="4125516"/>
                  <a:ext cx="298241" cy="225442"/>
                </a:xfrm>
                <a:prstGeom prst="rect">
                  <a:avLst/>
                </a:prstGeom>
                <a:noFill/>
                <a:ln w="9525">
                  <a:noFill/>
                  <a:miter lim="800000"/>
                  <a:headEnd/>
                  <a:tailEnd/>
                </a:ln>
                <a:effectLst/>
              </p:spPr>
              <p:txBody>
                <a:bodyPr wrap="none" rtlCol="0">
                  <a:spAutoFit/>
                </a:bodyPr>
                <a:lstStyle/>
                <a:p>
                  <a:pPr algn="ctr">
                    <a:spcBef>
                      <a:spcPct val="50000"/>
                    </a:spcBef>
                  </a:pPr>
                  <a:r>
                    <a:rPr kumimoji="1" lang="en-US" sz="1000" b="1" dirty="0" smtClean="0">
                      <a:solidFill>
                        <a:prstClr val="black"/>
                      </a:solidFill>
                      <a:latin typeface="Arial" panose="020B0604020202020204" pitchFamily="34" charset="0"/>
                      <a:cs typeface="Arial" panose="020B0604020202020204" pitchFamily="34" charset="0"/>
                    </a:rPr>
                    <a:t>10</a:t>
                  </a:r>
                  <a:endParaRPr kumimoji="1" lang="en-IN" sz="1000" b="1" dirty="0" smtClean="0">
                    <a:solidFill>
                      <a:prstClr val="black"/>
                    </a:solidFill>
                    <a:latin typeface="Arial" panose="020B0604020202020204" pitchFamily="34" charset="0"/>
                    <a:cs typeface="Arial" panose="020B0604020202020204" pitchFamily="34" charset="0"/>
                  </a:endParaRPr>
                </a:p>
              </p:txBody>
            </p:sp>
            <p:sp>
              <p:nvSpPr>
                <p:cNvPr id="135" name="TextBox 134"/>
                <p:cNvSpPr txBox="1"/>
                <p:nvPr/>
              </p:nvSpPr>
              <p:spPr bwMode="auto">
                <a:xfrm rot="4184211" flipH="1">
                  <a:off x="5754628" y="4238263"/>
                  <a:ext cx="298241" cy="225442"/>
                </a:xfrm>
                <a:prstGeom prst="rect">
                  <a:avLst/>
                </a:prstGeom>
                <a:noFill/>
                <a:ln w="9525">
                  <a:noFill/>
                  <a:miter lim="800000"/>
                  <a:headEnd/>
                  <a:tailEnd/>
                </a:ln>
                <a:effectLst/>
              </p:spPr>
              <p:txBody>
                <a:bodyPr wrap="none" rtlCol="0">
                  <a:spAutoFit/>
                </a:bodyPr>
                <a:lstStyle/>
                <a:p>
                  <a:pPr algn="ctr">
                    <a:spcBef>
                      <a:spcPct val="50000"/>
                    </a:spcBef>
                  </a:pPr>
                  <a:r>
                    <a:rPr kumimoji="1" lang="en-US" sz="1000" b="1" dirty="0" smtClean="0">
                      <a:solidFill>
                        <a:prstClr val="black"/>
                      </a:solidFill>
                      <a:latin typeface="Arial" panose="020B0604020202020204" pitchFamily="34" charset="0"/>
                      <a:cs typeface="Arial" panose="020B0604020202020204" pitchFamily="34" charset="0"/>
                    </a:rPr>
                    <a:t>20</a:t>
                  </a:r>
                  <a:endParaRPr kumimoji="1" lang="en-IN" sz="1000" b="1" dirty="0" smtClean="0">
                    <a:solidFill>
                      <a:prstClr val="black"/>
                    </a:solidFill>
                    <a:latin typeface="Arial" panose="020B0604020202020204" pitchFamily="34" charset="0"/>
                    <a:cs typeface="Arial" panose="020B0604020202020204" pitchFamily="34" charset="0"/>
                  </a:endParaRPr>
                </a:p>
              </p:txBody>
            </p:sp>
            <p:sp>
              <p:nvSpPr>
                <p:cNvPr id="136" name="Arc 68"/>
                <p:cNvSpPr/>
                <p:nvPr/>
              </p:nvSpPr>
              <p:spPr>
                <a:xfrm rot="10800000">
                  <a:off x="5311608" y="4641055"/>
                  <a:ext cx="746403" cy="215480"/>
                </a:xfrm>
                <a:custGeom>
                  <a:avLst/>
                  <a:gdLst>
                    <a:gd name="connsiteX0" fmla="*/ 43778 w 831273"/>
                    <a:gd name="connsiteY0" fmla="*/ 229962 h 831273"/>
                    <a:gd name="connsiteX1" fmla="*/ 408244 w 831273"/>
                    <a:gd name="connsiteY1" fmla="*/ 65 h 831273"/>
                    <a:gd name="connsiteX2" fmla="*/ 780656 w 831273"/>
                    <a:gd name="connsiteY2" fmla="*/ 216852 h 831273"/>
                    <a:gd name="connsiteX3" fmla="*/ 415637 w 831273"/>
                    <a:gd name="connsiteY3" fmla="*/ 415637 h 831273"/>
                    <a:gd name="connsiteX4" fmla="*/ 43778 w 831273"/>
                    <a:gd name="connsiteY4" fmla="*/ 229962 h 831273"/>
                    <a:gd name="connsiteX0" fmla="*/ 43778 w 831273"/>
                    <a:gd name="connsiteY0" fmla="*/ 229962 h 831273"/>
                    <a:gd name="connsiteX1" fmla="*/ 408244 w 831273"/>
                    <a:gd name="connsiteY1" fmla="*/ 65 h 831273"/>
                    <a:gd name="connsiteX2" fmla="*/ 780656 w 831273"/>
                    <a:gd name="connsiteY2" fmla="*/ 216852 h 831273"/>
                    <a:gd name="connsiteX0" fmla="*/ 0 w 736878"/>
                    <a:gd name="connsiteY0" fmla="*/ 229963 h 229963"/>
                    <a:gd name="connsiteX1" fmla="*/ 364466 w 736878"/>
                    <a:gd name="connsiteY1" fmla="*/ 66 h 229963"/>
                    <a:gd name="connsiteX2" fmla="*/ 736878 w 736878"/>
                    <a:gd name="connsiteY2" fmla="*/ 216853 h 229963"/>
                    <a:gd name="connsiteX3" fmla="*/ 0 w 736878"/>
                    <a:gd name="connsiteY3" fmla="*/ 229963 h 229963"/>
                    <a:gd name="connsiteX0" fmla="*/ 0 w 736878"/>
                    <a:gd name="connsiteY0" fmla="*/ 229963 h 229963"/>
                    <a:gd name="connsiteX1" fmla="*/ 364466 w 736878"/>
                    <a:gd name="connsiteY1" fmla="*/ 66 h 229963"/>
                    <a:gd name="connsiteX2" fmla="*/ 736878 w 736878"/>
                    <a:gd name="connsiteY2" fmla="*/ 216853 h 229963"/>
                    <a:gd name="connsiteX0" fmla="*/ 0 w 746403"/>
                    <a:gd name="connsiteY0" fmla="*/ 229963 h 229963"/>
                    <a:gd name="connsiteX1" fmla="*/ 364466 w 746403"/>
                    <a:gd name="connsiteY1" fmla="*/ 66 h 229963"/>
                    <a:gd name="connsiteX2" fmla="*/ 736878 w 746403"/>
                    <a:gd name="connsiteY2" fmla="*/ 216853 h 229963"/>
                    <a:gd name="connsiteX3" fmla="*/ 0 w 746403"/>
                    <a:gd name="connsiteY3" fmla="*/ 229963 h 229963"/>
                    <a:gd name="connsiteX0" fmla="*/ 0 w 746403"/>
                    <a:gd name="connsiteY0" fmla="*/ 229963 h 229963"/>
                    <a:gd name="connsiteX1" fmla="*/ 364466 w 746403"/>
                    <a:gd name="connsiteY1" fmla="*/ 66 h 229963"/>
                    <a:gd name="connsiteX2" fmla="*/ 746403 w 746403"/>
                    <a:gd name="connsiteY2" fmla="*/ 226378 h 229963"/>
                  </a:gdLst>
                  <a:ahLst/>
                  <a:cxnLst>
                    <a:cxn ang="0">
                      <a:pos x="connsiteX0" y="connsiteY0"/>
                    </a:cxn>
                    <a:cxn ang="0">
                      <a:pos x="connsiteX1" y="connsiteY1"/>
                    </a:cxn>
                    <a:cxn ang="0">
                      <a:pos x="connsiteX2" y="connsiteY2"/>
                    </a:cxn>
                  </a:cxnLst>
                  <a:rect l="l" t="t" r="r" b="b"/>
                  <a:pathLst>
                    <a:path w="746403" h="229963" stroke="0" extrusionOk="0">
                      <a:moveTo>
                        <a:pt x="0" y="229963"/>
                      </a:moveTo>
                      <a:cubicBezTo>
                        <a:pt x="69177" y="91420"/>
                        <a:pt x="209637" y="2821"/>
                        <a:pt x="364466" y="66"/>
                      </a:cubicBezTo>
                      <a:cubicBezTo>
                        <a:pt x="519295" y="-2688"/>
                        <a:pt x="662818" y="80858"/>
                        <a:pt x="736878" y="216853"/>
                      </a:cubicBezTo>
                      <a:lnTo>
                        <a:pt x="0" y="229963"/>
                      </a:lnTo>
                      <a:close/>
                    </a:path>
                    <a:path w="746403" h="229963" fill="none">
                      <a:moveTo>
                        <a:pt x="0" y="229963"/>
                      </a:moveTo>
                      <a:cubicBezTo>
                        <a:pt x="69177" y="91420"/>
                        <a:pt x="209637" y="2821"/>
                        <a:pt x="364466" y="66"/>
                      </a:cubicBezTo>
                      <a:cubicBezTo>
                        <a:pt x="519295" y="-2688"/>
                        <a:pt x="672343" y="90383"/>
                        <a:pt x="746403" y="226378"/>
                      </a:cubicBezTo>
                    </a:path>
                  </a:pathLst>
                </a:custGeom>
                <a:solidFill>
                  <a:schemeClr val="tx1"/>
                </a:solidFill>
                <a:ln w="25400" cap="flat" cmpd="sng" algn="ctr">
                  <a:solidFill>
                    <a:schemeClr val="tx1"/>
                  </a:solidFill>
                  <a:prstDash val="solid"/>
                </a:ln>
                <a:effectLst/>
              </p:spPr>
              <p:txBody>
                <a:bodyPr rtlCol="0" anchor="ctr"/>
                <a:lstStyle/>
                <a:p>
                  <a:pPr algn="ctr">
                    <a:defRPr/>
                  </a:pPr>
                  <a:endParaRPr lang="en-US" sz="1600" kern="0" dirty="0">
                    <a:solidFill>
                      <a:sysClr val="window" lastClr="FFFFFF"/>
                    </a:solidFill>
                    <a:latin typeface="Bookman Old Style" pitchFamily="18" charset="0"/>
                  </a:endParaRPr>
                </a:p>
              </p:txBody>
            </p:sp>
            <p:cxnSp>
              <p:nvCxnSpPr>
                <p:cNvPr id="137" name="Straight Connector 136"/>
                <p:cNvCxnSpPr/>
                <p:nvPr/>
              </p:nvCxnSpPr>
              <p:spPr>
                <a:xfrm>
                  <a:off x="5321134" y="4648206"/>
                  <a:ext cx="740097" cy="0"/>
                </a:xfrm>
                <a:prstGeom prst="line">
                  <a:avLst/>
                </a:prstGeom>
                <a:solidFill>
                  <a:schemeClr val="bg1"/>
                </a:solidFill>
                <a:ln w="25400" cap="flat" cmpd="sng" algn="ctr">
                  <a:solidFill>
                    <a:schemeClr val="tx1"/>
                  </a:solidFill>
                  <a:prstDash val="solid"/>
                </a:ln>
                <a:effectLst/>
              </p:spPr>
            </p:cxnSp>
          </p:grpSp>
          <p:sp>
            <p:nvSpPr>
              <p:cNvPr id="120" name="Flowchart: Connector 119"/>
              <p:cNvSpPr/>
              <p:nvPr/>
            </p:nvSpPr>
            <p:spPr>
              <a:xfrm>
                <a:off x="5610338" y="4520844"/>
                <a:ext cx="139793" cy="144029"/>
              </a:xfrm>
              <a:prstGeom prst="flowChartConnector">
                <a:avLst/>
              </a:prstGeom>
              <a:solidFill>
                <a:sysClr val="windowText" lastClr="000000"/>
              </a:solidFill>
              <a:ln w="25400" cap="flat" cmpd="sng" algn="ctr">
                <a:noFill/>
                <a:prstDash val="solid"/>
              </a:ln>
              <a:effectLst/>
            </p:spPr>
            <p:txBody>
              <a:bodyPr rtlCol="0" anchor="ctr"/>
              <a:lstStyle/>
              <a:p>
                <a:pPr algn="ctr">
                  <a:defRPr/>
                </a:pPr>
                <a:endParaRPr lang="en-US" sz="1600" kern="0">
                  <a:solidFill>
                    <a:sysClr val="window" lastClr="FFFFFF"/>
                  </a:solidFill>
                  <a:latin typeface="Bookman Old Style" pitchFamily="18" charset="0"/>
                </a:endParaRPr>
              </a:p>
            </p:txBody>
          </p:sp>
          <p:sp>
            <p:nvSpPr>
              <p:cNvPr id="121" name="TextBox 120"/>
              <p:cNvSpPr txBox="1"/>
              <p:nvPr/>
            </p:nvSpPr>
            <p:spPr>
              <a:xfrm>
                <a:off x="5527372" y="4611925"/>
                <a:ext cx="315853" cy="309983"/>
              </a:xfrm>
              <a:prstGeom prst="rect">
                <a:avLst/>
              </a:prstGeom>
              <a:noFill/>
            </p:spPr>
            <p:txBody>
              <a:bodyPr wrap="none" rtlCol="0">
                <a:spAutoFit/>
              </a:bodyPr>
              <a:lstStyle/>
              <a:p>
                <a:pPr algn="ctr">
                  <a:defRPr/>
                </a:pPr>
                <a:r>
                  <a:rPr lang="en-US" sz="1600" b="1" kern="0" dirty="0">
                    <a:solidFill>
                      <a:sysClr val="window" lastClr="FFFFFF"/>
                    </a:solidFill>
                    <a:latin typeface="Bookman Old Style" pitchFamily="18" charset="0"/>
                  </a:rPr>
                  <a:t>G</a:t>
                </a:r>
              </a:p>
            </p:txBody>
          </p:sp>
          <p:cxnSp>
            <p:nvCxnSpPr>
              <p:cNvPr id="122" name="Straight Arrow Connector 121"/>
              <p:cNvCxnSpPr/>
              <p:nvPr/>
            </p:nvCxnSpPr>
            <p:spPr>
              <a:xfrm rot="16200000" flipH="1">
                <a:off x="5535793" y="4731475"/>
                <a:ext cx="309694" cy="1085"/>
              </a:xfrm>
              <a:prstGeom prst="straightConnector1">
                <a:avLst/>
              </a:prstGeom>
              <a:noFill/>
              <a:ln w="28575" cap="flat" cmpd="sng" algn="ctr">
                <a:noFill/>
                <a:prstDash val="solid"/>
                <a:tailEnd type="stealth" w="med" len="med"/>
              </a:ln>
              <a:effectLst/>
            </p:spPr>
          </p:cxnSp>
        </p:grpSp>
        <p:grpSp>
          <p:nvGrpSpPr>
            <p:cNvPr id="116" name="Group 115"/>
            <p:cNvGrpSpPr/>
            <p:nvPr/>
          </p:nvGrpSpPr>
          <p:grpSpPr>
            <a:xfrm>
              <a:off x="6012414" y="4320812"/>
              <a:ext cx="29611" cy="621950"/>
              <a:chOff x="2183233" y="3787121"/>
              <a:chExt cx="1193" cy="649292"/>
            </a:xfrm>
          </p:grpSpPr>
          <p:cxnSp>
            <p:nvCxnSpPr>
              <p:cNvPr id="117" name="Straight Arrow Connector 116"/>
              <p:cNvCxnSpPr/>
              <p:nvPr/>
            </p:nvCxnSpPr>
            <p:spPr>
              <a:xfrm flipV="1">
                <a:off x="2183923" y="3787121"/>
                <a:ext cx="0" cy="312797"/>
              </a:xfrm>
              <a:prstGeom prst="straightConnector1">
                <a:avLst/>
              </a:prstGeom>
              <a:noFill/>
              <a:ln w="28575" cap="flat" cmpd="sng" algn="ctr">
                <a:solidFill>
                  <a:srgbClr val="FF0000"/>
                </a:solidFill>
                <a:prstDash val="solid"/>
                <a:tailEnd type="stealth" w="lg" len="lg"/>
              </a:ln>
              <a:effectLst/>
            </p:spPr>
          </p:cxnSp>
          <p:cxnSp>
            <p:nvCxnSpPr>
              <p:cNvPr id="118" name="Straight Arrow Connector 117"/>
              <p:cNvCxnSpPr/>
              <p:nvPr/>
            </p:nvCxnSpPr>
            <p:spPr>
              <a:xfrm rot="5400000" flipH="1" flipV="1">
                <a:off x="2013498" y="4265485"/>
                <a:ext cx="340663" cy="1193"/>
              </a:xfrm>
              <a:prstGeom prst="straightConnector1">
                <a:avLst/>
              </a:prstGeom>
              <a:noFill/>
              <a:ln w="28575" cap="flat" cmpd="sng" algn="ctr">
                <a:noFill/>
                <a:prstDash val="solid"/>
                <a:tailEnd type="stealth" w="med" len="med"/>
              </a:ln>
              <a:effectLst/>
            </p:spPr>
          </p:cxnSp>
        </p:grpSp>
      </p:grpSp>
      <p:sp>
        <p:nvSpPr>
          <p:cNvPr id="146" name="TextBox 145"/>
          <p:cNvSpPr txBox="1"/>
          <p:nvPr/>
        </p:nvSpPr>
        <p:spPr bwMode="auto">
          <a:xfrm>
            <a:off x="6630535" y="1047750"/>
            <a:ext cx="320922"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chemeClr val="bg1"/>
                </a:solidFill>
                <a:latin typeface="Aharoni" panose="02010803020104030203" pitchFamily="2" charset="-79"/>
                <a:cs typeface="Aharoni" panose="02010803020104030203" pitchFamily="2" charset="-79"/>
              </a:rPr>
              <a:t>C</a:t>
            </a:r>
            <a:endParaRPr kumimoji="1" lang="en-IN" b="1" dirty="0" smtClean="0">
              <a:solidFill>
                <a:schemeClr val="bg1"/>
              </a:solidFill>
              <a:latin typeface="Aharoni" panose="02010803020104030203" pitchFamily="2" charset="-79"/>
              <a:cs typeface="Aharoni" panose="02010803020104030203" pitchFamily="2" charset="-79"/>
            </a:endParaRPr>
          </a:p>
        </p:txBody>
      </p:sp>
      <p:sp>
        <p:nvSpPr>
          <p:cNvPr id="147" name="TextBox 146"/>
          <p:cNvSpPr txBox="1"/>
          <p:nvPr/>
        </p:nvSpPr>
        <p:spPr bwMode="auto">
          <a:xfrm>
            <a:off x="7046422" y="1741904"/>
            <a:ext cx="344967"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chemeClr val="bg1"/>
                </a:solidFill>
                <a:latin typeface="Aharoni" panose="02010803020104030203" pitchFamily="2" charset="-79"/>
                <a:cs typeface="Aharoni" panose="02010803020104030203" pitchFamily="2" charset="-79"/>
              </a:rPr>
              <a:t>D</a:t>
            </a:r>
            <a:endParaRPr kumimoji="1" lang="en-IN" b="1" dirty="0" smtClean="0">
              <a:solidFill>
                <a:schemeClr val="bg1"/>
              </a:solidFill>
              <a:latin typeface="Aharoni" panose="02010803020104030203" pitchFamily="2" charset="-79"/>
              <a:cs typeface="Aharoni" panose="02010803020104030203" pitchFamily="2" charset="-79"/>
            </a:endParaRPr>
          </a:p>
        </p:txBody>
      </p:sp>
      <p:sp>
        <p:nvSpPr>
          <p:cNvPr id="148" name="TextBox 147"/>
          <p:cNvSpPr txBox="1"/>
          <p:nvPr/>
        </p:nvSpPr>
        <p:spPr bwMode="auto">
          <a:xfrm>
            <a:off x="5647826" y="1828264"/>
            <a:ext cx="348172"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chemeClr val="bg1"/>
                </a:solidFill>
                <a:latin typeface="Aharoni" panose="02010803020104030203" pitchFamily="2" charset="-79"/>
                <a:cs typeface="Aharoni" panose="02010803020104030203" pitchFamily="2" charset="-79"/>
              </a:rPr>
              <a:t>A</a:t>
            </a:r>
            <a:endParaRPr kumimoji="1" lang="en-IN" b="1" dirty="0" smtClean="0">
              <a:solidFill>
                <a:schemeClr val="bg1"/>
              </a:solidFill>
              <a:latin typeface="Aharoni" panose="02010803020104030203" pitchFamily="2" charset="-79"/>
              <a:cs typeface="Aharoni" panose="02010803020104030203" pitchFamily="2" charset="-79"/>
            </a:endParaRPr>
          </a:p>
        </p:txBody>
      </p:sp>
      <p:sp>
        <p:nvSpPr>
          <p:cNvPr id="149" name="TextBox 148"/>
          <p:cNvSpPr txBox="1"/>
          <p:nvPr/>
        </p:nvSpPr>
        <p:spPr bwMode="auto">
          <a:xfrm>
            <a:off x="5389005" y="1062990"/>
            <a:ext cx="327334" cy="369332"/>
          </a:xfrm>
          <a:prstGeom prst="rect">
            <a:avLst/>
          </a:prstGeom>
          <a:noFill/>
          <a:ln w="9525">
            <a:noFill/>
            <a:miter lim="800000"/>
            <a:headEnd/>
            <a:tailEnd/>
          </a:ln>
          <a:effectLst/>
        </p:spPr>
        <p:txBody>
          <a:bodyPr wrap="none" rtlCol="0">
            <a:spAutoFit/>
          </a:bodyPr>
          <a:lstStyle/>
          <a:p>
            <a:pPr algn="ctr">
              <a:spcBef>
                <a:spcPct val="50000"/>
              </a:spcBef>
            </a:pPr>
            <a:r>
              <a:rPr kumimoji="1" lang="en-US" b="1" dirty="0" smtClean="0">
                <a:solidFill>
                  <a:schemeClr val="bg1"/>
                </a:solidFill>
                <a:latin typeface="Aharoni" panose="02010803020104030203" pitchFamily="2" charset="-79"/>
                <a:cs typeface="Aharoni" panose="02010803020104030203" pitchFamily="2" charset="-79"/>
              </a:rPr>
              <a:t>B</a:t>
            </a:r>
            <a:endParaRPr kumimoji="1" lang="en-IN" b="1" dirty="0" smtClean="0">
              <a:solidFill>
                <a:schemeClr val="bg1"/>
              </a:solidFill>
              <a:latin typeface="Aharoni" panose="02010803020104030203" pitchFamily="2" charset="-79"/>
              <a:cs typeface="Aharoni" panose="02010803020104030203" pitchFamily="2" charset="-79"/>
            </a:endParaRPr>
          </a:p>
        </p:txBody>
      </p:sp>
      <p:sp>
        <p:nvSpPr>
          <p:cNvPr id="154" name="TextBox 153"/>
          <p:cNvSpPr txBox="1"/>
          <p:nvPr/>
        </p:nvSpPr>
        <p:spPr bwMode="auto">
          <a:xfrm>
            <a:off x="6020966" y="2194416"/>
            <a:ext cx="381835" cy="307777"/>
          </a:xfrm>
          <a:prstGeom prst="rect">
            <a:avLst/>
          </a:prstGeom>
          <a:noFill/>
          <a:ln w="9525">
            <a:noFill/>
            <a:miter lim="800000"/>
            <a:headEnd/>
            <a:tailEnd/>
          </a:ln>
          <a:effectLst/>
        </p:spPr>
        <p:txBody>
          <a:bodyPr wrap="none" rtlCol="0">
            <a:spAutoFit/>
          </a:bodyPr>
          <a:lstStyle/>
          <a:p>
            <a:pPr algn="ctr">
              <a:spcBef>
                <a:spcPct val="50000"/>
              </a:spcBef>
            </a:pPr>
            <a:r>
              <a:rPr kumimoji="1" lang="en-US" sz="1400" b="1" dirty="0" smtClean="0">
                <a:solidFill>
                  <a:schemeClr val="bg1"/>
                </a:solidFill>
                <a:latin typeface="Arial" panose="020B0604020202020204" pitchFamily="34" charset="0"/>
                <a:cs typeface="Arial" panose="020B0604020202020204" pitchFamily="34" charset="0"/>
              </a:rPr>
              <a:t>B</a:t>
            </a:r>
            <a:r>
              <a:rPr kumimoji="1" lang="en-US" sz="1400" b="1" baseline="-25000" dirty="0" smtClean="0">
                <a:solidFill>
                  <a:schemeClr val="bg1"/>
                </a:solidFill>
                <a:latin typeface="Arial" panose="020B0604020202020204" pitchFamily="34" charset="0"/>
                <a:cs typeface="Arial" panose="020B0604020202020204" pitchFamily="34" charset="0"/>
              </a:rPr>
              <a:t>1</a:t>
            </a:r>
            <a:endParaRPr kumimoji="1" lang="en-IN" sz="1400" b="1" baseline="-25000" dirty="0" smtClean="0">
              <a:solidFill>
                <a:schemeClr val="bg1"/>
              </a:solidFill>
              <a:latin typeface="Arial" panose="020B0604020202020204" pitchFamily="34" charset="0"/>
              <a:cs typeface="Arial" panose="020B0604020202020204" pitchFamily="34" charset="0"/>
            </a:endParaRPr>
          </a:p>
        </p:txBody>
      </p:sp>
      <p:sp>
        <p:nvSpPr>
          <p:cNvPr id="155" name="TextBox 154"/>
          <p:cNvSpPr txBox="1"/>
          <p:nvPr/>
        </p:nvSpPr>
        <p:spPr bwMode="auto">
          <a:xfrm>
            <a:off x="7391117" y="2950071"/>
            <a:ext cx="352982" cy="276999"/>
          </a:xfrm>
          <a:prstGeom prst="rect">
            <a:avLst/>
          </a:prstGeom>
          <a:noFill/>
          <a:ln w="9525">
            <a:noFill/>
            <a:miter lim="800000"/>
            <a:headEnd/>
            <a:tailEnd/>
          </a:ln>
          <a:effectLst/>
        </p:spPr>
        <p:txBody>
          <a:bodyPr wrap="none" rtlCol="0">
            <a:spAutoFit/>
          </a:bodyPr>
          <a:lstStyle/>
          <a:p>
            <a:pPr algn="ctr">
              <a:spcBef>
                <a:spcPct val="50000"/>
              </a:spcBef>
            </a:pPr>
            <a:r>
              <a:rPr kumimoji="1" lang="en-US" sz="1200" b="1" dirty="0" smtClean="0">
                <a:solidFill>
                  <a:schemeClr val="bg1"/>
                </a:solidFill>
                <a:latin typeface="Arial" panose="020B0604020202020204" pitchFamily="34" charset="0"/>
                <a:cs typeface="Arial" panose="020B0604020202020204" pitchFamily="34" charset="0"/>
              </a:rPr>
              <a:t>B</a:t>
            </a:r>
            <a:r>
              <a:rPr kumimoji="1" lang="en-US" sz="1200" b="1" baseline="-25000" dirty="0" smtClean="0">
                <a:solidFill>
                  <a:schemeClr val="bg1"/>
                </a:solidFill>
                <a:latin typeface="Arial" panose="020B0604020202020204" pitchFamily="34" charset="0"/>
                <a:cs typeface="Arial" panose="020B0604020202020204" pitchFamily="34" charset="0"/>
              </a:rPr>
              <a:t>2</a:t>
            </a:r>
            <a:endParaRPr kumimoji="1" lang="en-IN" sz="1200" b="1" baseline="-25000" dirty="0" smtClean="0">
              <a:solidFill>
                <a:schemeClr val="bg1"/>
              </a:solidFill>
              <a:latin typeface="Arial" panose="020B0604020202020204" pitchFamily="34" charset="0"/>
              <a:cs typeface="Arial" panose="020B0604020202020204" pitchFamily="34" charset="0"/>
            </a:endParaRPr>
          </a:p>
        </p:txBody>
      </p:sp>
      <p:sp>
        <p:nvSpPr>
          <p:cNvPr id="156" name="TextBox 155"/>
          <p:cNvSpPr txBox="1"/>
          <p:nvPr/>
        </p:nvSpPr>
        <p:spPr bwMode="auto">
          <a:xfrm>
            <a:off x="6416558" y="2902141"/>
            <a:ext cx="381836" cy="307777"/>
          </a:xfrm>
          <a:prstGeom prst="rect">
            <a:avLst/>
          </a:prstGeom>
          <a:noFill/>
          <a:ln w="9525">
            <a:noFill/>
            <a:miter lim="800000"/>
            <a:headEnd/>
            <a:tailEnd/>
          </a:ln>
          <a:effectLst/>
        </p:spPr>
        <p:txBody>
          <a:bodyPr wrap="none" rtlCol="0">
            <a:spAutoFit/>
          </a:bodyPr>
          <a:lstStyle/>
          <a:p>
            <a:pPr algn="ctr">
              <a:spcBef>
                <a:spcPct val="50000"/>
              </a:spcBef>
            </a:pPr>
            <a:r>
              <a:rPr kumimoji="1" lang="en-US" sz="1400" b="1" dirty="0" smtClean="0">
                <a:solidFill>
                  <a:schemeClr val="bg1"/>
                </a:solidFill>
                <a:latin typeface="Arial" panose="020B0604020202020204" pitchFamily="34" charset="0"/>
                <a:cs typeface="Arial" panose="020B0604020202020204" pitchFamily="34" charset="0"/>
              </a:rPr>
              <a:t>R</a:t>
            </a:r>
            <a:r>
              <a:rPr kumimoji="1" lang="en-US" sz="1400" b="1" baseline="-25000" dirty="0" smtClean="0">
                <a:solidFill>
                  <a:schemeClr val="bg1"/>
                </a:solidFill>
                <a:latin typeface="Arial" panose="020B0604020202020204" pitchFamily="34" charset="0"/>
                <a:cs typeface="Arial" panose="020B0604020202020204" pitchFamily="34" charset="0"/>
              </a:rPr>
              <a:t>2</a:t>
            </a:r>
            <a:endParaRPr kumimoji="1" lang="en-IN" sz="1400" b="1" baseline="-25000" dirty="0" smtClean="0">
              <a:solidFill>
                <a:schemeClr val="bg1"/>
              </a:solidFill>
              <a:latin typeface="Arial" panose="020B0604020202020204" pitchFamily="34" charset="0"/>
              <a:cs typeface="Arial" panose="020B0604020202020204" pitchFamily="34" charset="0"/>
            </a:endParaRPr>
          </a:p>
        </p:txBody>
      </p:sp>
      <p:sp>
        <p:nvSpPr>
          <p:cNvPr id="157" name="TextBox 156"/>
          <p:cNvSpPr txBox="1"/>
          <p:nvPr/>
        </p:nvSpPr>
        <p:spPr bwMode="auto">
          <a:xfrm>
            <a:off x="7060116" y="2190750"/>
            <a:ext cx="407484" cy="338554"/>
          </a:xfrm>
          <a:prstGeom prst="rect">
            <a:avLst/>
          </a:prstGeom>
          <a:noFill/>
          <a:ln w="9525">
            <a:noFill/>
            <a:miter lim="800000"/>
            <a:headEnd/>
            <a:tailEnd/>
          </a:ln>
          <a:effectLst/>
        </p:spPr>
        <p:txBody>
          <a:bodyPr wrap="none" rtlCol="0">
            <a:spAutoFit/>
          </a:bodyPr>
          <a:lstStyle/>
          <a:p>
            <a:pPr algn="ctr">
              <a:spcBef>
                <a:spcPct val="50000"/>
              </a:spcBef>
            </a:pPr>
            <a:r>
              <a:rPr kumimoji="1" lang="en-US" sz="1600" b="1" dirty="0" smtClean="0">
                <a:solidFill>
                  <a:schemeClr val="bg1"/>
                </a:solidFill>
                <a:latin typeface="Arial" panose="020B0604020202020204" pitchFamily="34" charset="0"/>
                <a:cs typeface="Arial" panose="020B0604020202020204" pitchFamily="34" charset="0"/>
              </a:rPr>
              <a:t>R</a:t>
            </a:r>
            <a:r>
              <a:rPr kumimoji="1" lang="en-US" sz="1600" b="1" baseline="-25000" dirty="0" smtClean="0">
                <a:solidFill>
                  <a:schemeClr val="bg1"/>
                </a:solidFill>
                <a:latin typeface="Arial" panose="020B0604020202020204" pitchFamily="34" charset="0"/>
                <a:cs typeface="Arial" panose="020B0604020202020204" pitchFamily="34" charset="0"/>
              </a:rPr>
              <a:t>1</a:t>
            </a:r>
            <a:endParaRPr kumimoji="1" lang="en-IN" sz="1600" b="1" baseline="-25000" dirty="0" smtClean="0">
              <a:solidFill>
                <a:schemeClr val="bg1"/>
              </a:solidFill>
              <a:latin typeface="Arial" panose="020B0604020202020204" pitchFamily="34" charset="0"/>
              <a:cs typeface="Arial" panose="020B0604020202020204" pitchFamily="34" charset="0"/>
            </a:endParaRPr>
          </a:p>
        </p:txBody>
      </p:sp>
      <p:sp>
        <p:nvSpPr>
          <p:cNvPr id="158" name="TextBox 157"/>
          <p:cNvSpPr txBox="1"/>
          <p:nvPr/>
        </p:nvSpPr>
        <p:spPr bwMode="auto">
          <a:xfrm>
            <a:off x="8176791" y="2399050"/>
            <a:ext cx="880369" cy="523220"/>
          </a:xfrm>
          <a:prstGeom prst="rect">
            <a:avLst/>
          </a:prstGeom>
          <a:noFill/>
          <a:ln w="9525">
            <a:noFill/>
            <a:miter lim="800000"/>
            <a:headEnd/>
            <a:tailEnd/>
          </a:ln>
          <a:effectLst/>
        </p:spPr>
        <p:txBody>
          <a:bodyPr wrap="none" rtlCol="0">
            <a:spAutoFit/>
          </a:bodyPr>
          <a:lstStyle>
            <a:defPPr>
              <a:defRPr lang="en-US"/>
            </a:defPPr>
            <a:lvl1pPr>
              <a:defRPr kumimoji="1" sz="1400" b="1">
                <a:solidFill>
                  <a:srgbClr val="000099"/>
                </a:solidFill>
                <a:latin typeface="Arial" panose="020B0604020202020204" pitchFamily="34" charset="0"/>
                <a:cs typeface="Arial" panose="020B0604020202020204" pitchFamily="34" charset="0"/>
              </a:defRPr>
            </a:lvl1pPr>
          </a:lstStyle>
          <a:p>
            <a:pPr algn="ctr"/>
            <a:r>
              <a:rPr lang="en-US" dirty="0">
                <a:solidFill>
                  <a:schemeClr val="bg1"/>
                </a:solidFill>
                <a:effectLst>
                  <a:outerShdw blurRad="38100" dist="38100" dir="2700000" algn="tl">
                    <a:srgbClr val="000000">
                      <a:alpha val="43137"/>
                    </a:srgbClr>
                  </a:outerShdw>
                </a:effectLst>
              </a:rPr>
              <a:t>Carbon </a:t>
            </a:r>
          </a:p>
          <a:p>
            <a:pPr algn="ctr"/>
            <a:r>
              <a:rPr lang="en-US" dirty="0">
                <a:solidFill>
                  <a:schemeClr val="bg1"/>
                </a:solidFill>
                <a:effectLst>
                  <a:outerShdw blurRad="38100" dist="38100" dir="2700000" algn="tl">
                    <a:srgbClr val="000000">
                      <a:alpha val="43137"/>
                    </a:srgbClr>
                  </a:outerShdw>
                </a:effectLst>
              </a:rPr>
              <a:t>brushes</a:t>
            </a:r>
            <a:endParaRPr lang="en-IN" dirty="0">
              <a:solidFill>
                <a:schemeClr val="bg1"/>
              </a:solidFill>
              <a:effectLst>
                <a:outerShdw blurRad="38100" dist="38100" dir="2700000" algn="tl">
                  <a:srgbClr val="000000">
                    <a:alpha val="43137"/>
                  </a:srgbClr>
                </a:outerShdw>
              </a:effectLst>
            </a:endParaRPr>
          </a:p>
        </p:txBody>
      </p:sp>
      <p:sp>
        <p:nvSpPr>
          <p:cNvPr id="159" name="Freeform 158"/>
          <p:cNvSpPr/>
          <p:nvPr/>
        </p:nvSpPr>
        <p:spPr>
          <a:xfrm>
            <a:off x="7427491" y="2669977"/>
            <a:ext cx="768350" cy="127000"/>
          </a:xfrm>
          <a:custGeom>
            <a:avLst/>
            <a:gdLst>
              <a:gd name="connsiteX0" fmla="*/ 0 w 768350"/>
              <a:gd name="connsiteY0" fmla="*/ 127000 h 127000"/>
              <a:gd name="connsiteX1" fmla="*/ 209550 w 768350"/>
              <a:gd name="connsiteY1" fmla="*/ 0 h 127000"/>
              <a:gd name="connsiteX2" fmla="*/ 768350 w 768350"/>
              <a:gd name="connsiteY2" fmla="*/ 0 h 127000"/>
            </a:gdLst>
            <a:ahLst/>
            <a:cxnLst>
              <a:cxn ang="0">
                <a:pos x="connsiteX0" y="connsiteY0"/>
              </a:cxn>
              <a:cxn ang="0">
                <a:pos x="connsiteX1" y="connsiteY1"/>
              </a:cxn>
              <a:cxn ang="0">
                <a:pos x="connsiteX2" y="connsiteY2"/>
              </a:cxn>
            </a:cxnLst>
            <a:rect l="l" t="t" r="r" b="b"/>
            <a:pathLst>
              <a:path w="768350" h="127000">
                <a:moveTo>
                  <a:pt x="0" y="127000"/>
                </a:moveTo>
                <a:lnTo>
                  <a:pt x="209550" y="0"/>
                </a:lnTo>
                <a:lnTo>
                  <a:pt x="768350" y="0"/>
                </a:lnTo>
              </a:path>
            </a:pathLst>
          </a:custGeom>
          <a:noFill/>
          <a:ln w="28575">
            <a:solidFill>
              <a:schemeClr val="bg1"/>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0" name="TextBox 159"/>
          <p:cNvSpPr txBox="1"/>
          <p:nvPr/>
        </p:nvSpPr>
        <p:spPr bwMode="auto">
          <a:xfrm>
            <a:off x="6957061" y="3333750"/>
            <a:ext cx="617477" cy="338554"/>
          </a:xfrm>
          <a:prstGeom prst="rect">
            <a:avLst/>
          </a:prstGeom>
          <a:noFill/>
          <a:ln w="9525">
            <a:noFill/>
            <a:miter lim="800000"/>
            <a:headEnd/>
            <a:tailEnd/>
          </a:ln>
          <a:effectLst/>
        </p:spPr>
        <p:txBody>
          <a:bodyPr wrap="none" rtlCol="0">
            <a:spAutoFit/>
          </a:bodyPr>
          <a:lstStyle/>
          <a:p>
            <a:pPr algn="ctr">
              <a:spcBef>
                <a:spcPct val="50000"/>
              </a:spcBef>
            </a:pPr>
            <a:r>
              <a:rPr kumimoji="1" lang="en-US" sz="16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Axle</a:t>
            </a:r>
            <a:endParaRPr kumimoji="1" lang="en-IN" sz="1600" b="1" baseline="-2500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1" name="TextBox 160"/>
          <p:cNvSpPr txBox="1"/>
          <p:nvPr/>
        </p:nvSpPr>
        <p:spPr bwMode="auto">
          <a:xfrm>
            <a:off x="4356949" y="2454077"/>
            <a:ext cx="1334135" cy="584775"/>
          </a:xfrm>
          <a:prstGeom prst="rect">
            <a:avLst/>
          </a:prstGeom>
          <a:noFill/>
          <a:ln w="9525">
            <a:noFill/>
            <a:miter lim="800000"/>
            <a:headEnd/>
            <a:tailEnd/>
          </a:ln>
          <a:effectLst/>
        </p:spPr>
        <p:txBody>
          <a:bodyPr wrap="square" rtlCol="0">
            <a:spAutoFit/>
          </a:bodyPr>
          <a:lstStyle/>
          <a:p>
            <a:pPr algn="ctr"/>
            <a:r>
              <a:rPr kumimoji="1" lang="en-US" sz="16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Conducting </a:t>
            </a:r>
          </a:p>
          <a:p>
            <a:pPr algn="ctr"/>
            <a:r>
              <a:rPr kumimoji="1" lang="en-US" sz="16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ring</a:t>
            </a:r>
            <a:endParaRPr kumimoji="1" lang="en-IN" sz="16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162" name="Straight Arrow Connector 161"/>
          <p:cNvCxnSpPr/>
          <p:nvPr/>
        </p:nvCxnSpPr>
        <p:spPr>
          <a:xfrm flipH="1">
            <a:off x="5377542" y="2850317"/>
            <a:ext cx="1300440" cy="0"/>
          </a:xfrm>
          <a:prstGeom prst="straightConnector1">
            <a:avLst/>
          </a:prstGeom>
          <a:noFill/>
          <a:ln w="28575">
            <a:solidFill>
              <a:srgbClr val="FFFFFF"/>
            </a:solidFill>
            <a:headEnd type="stealth" w="lg" len="lg"/>
          </a:ln>
        </p:spPr>
        <p:style>
          <a:lnRef idx="2">
            <a:schemeClr val="accent1">
              <a:shade val="50000"/>
            </a:schemeClr>
          </a:lnRef>
          <a:fillRef idx="1">
            <a:schemeClr val="accent1"/>
          </a:fillRef>
          <a:effectRef idx="0">
            <a:schemeClr val="accent1"/>
          </a:effectRef>
          <a:fontRef idx="minor">
            <a:schemeClr val="lt1"/>
          </a:fontRef>
        </p:style>
      </p:cxnSp>
      <p:cxnSp>
        <p:nvCxnSpPr>
          <p:cNvPr id="163" name="Straight Arrow Connector 162"/>
          <p:cNvCxnSpPr/>
          <p:nvPr/>
        </p:nvCxnSpPr>
        <p:spPr>
          <a:xfrm>
            <a:off x="5655841" y="3454558"/>
            <a:ext cx="0" cy="405689"/>
          </a:xfrm>
          <a:prstGeom prst="straightConnector1">
            <a:avLst/>
          </a:prstGeom>
          <a:ln w="19050">
            <a:solidFill>
              <a:srgbClr val="FFFF00"/>
            </a:solidFill>
            <a:headEnd type="stealth" w="lg" len="lg"/>
            <a:tailEnd type="none" w="med" len="med"/>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V="1">
            <a:off x="8248224" y="3408510"/>
            <a:ext cx="0" cy="446258"/>
          </a:xfrm>
          <a:prstGeom prst="straightConnector1">
            <a:avLst/>
          </a:prstGeom>
          <a:ln w="19050">
            <a:solidFill>
              <a:srgbClr val="FFFF00"/>
            </a:solidFill>
            <a:headEnd type="stealth" w="lg" len="lg"/>
            <a:tailEnd type="none" w="med" len="med"/>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rot="19800000">
            <a:off x="6107791" y="1988955"/>
            <a:ext cx="0" cy="156411"/>
          </a:xfrm>
          <a:prstGeom prst="straightConnector1">
            <a:avLst/>
          </a:prstGeom>
          <a:ln w="19050">
            <a:solidFill>
              <a:srgbClr val="FFFF00"/>
            </a:solidFill>
            <a:headEnd type="stealth" w="lg" len="lg"/>
            <a:tailEnd type="none" w="med" len="med"/>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rot="19800000">
            <a:off x="5567912" y="1543979"/>
            <a:ext cx="0" cy="156411"/>
          </a:xfrm>
          <a:prstGeom prst="straightConnector1">
            <a:avLst/>
          </a:prstGeom>
          <a:ln w="19050">
            <a:solidFill>
              <a:srgbClr val="FFFF00"/>
            </a:solidFill>
            <a:headEnd type="stealth" w="lg" len="lg"/>
            <a:tailEnd type="none" w="med" len="med"/>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rot="19800000" flipH="1" flipV="1">
            <a:off x="6988818" y="1468574"/>
            <a:ext cx="0" cy="156411"/>
          </a:xfrm>
          <a:prstGeom prst="straightConnector1">
            <a:avLst/>
          </a:prstGeom>
          <a:ln w="19050">
            <a:solidFill>
              <a:srgbClr val="FFFF00"/>
            </a:solidFill>
            <a:headEnd type="stealth" w="lg" len="lg"/>
            <a:tailEnd type="none" w="med" len="med"/>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5362302" y="700504"/>
            <a:ext cx="1615778" cy="0"/>
          </a:xfrm>
          <a:prstGeom prst="straightConnector1">
            <a:avLst/>
          </a:prstGeom>
          <a:ln w="28575">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sp>
        <p:nvSpPr>
          <p:cNvPr id="169" name="TextBox 168"/>
          <p:cNvSpPr txBox="1"/>
          <p:nvPr/>
        </p:nvSpPr>
        <p:spPr bwMode="auto">
          <a:xfrm>
            <a:off x="5381923" y="361950"/>
            <a:ext cx="1555234" cy="338554"/>
          </a:xfrm>
          <a:prstGeom prst="rect">
            <a:avLst/>
          </a:prstGeom>
          <a:noFill/>
          <a:ln w="9525">
            <a:noFill/>
            <a:miter lim="800000"/>
            <a:headEnd/>
            <a:tailEnd/>
          </a:ln>
          <a:effectLst/>
        </p:spPr>
        <p:txBody>
          <a:bodyPr wrap="none" rtlCol="0">
            <a:spAutoFit/>
          </a:bodyPr>
          <a:lstStyle/>
          <a:p>
            <a:pPr algn="ctr">
              <a:spcBef>
                <a:spcPct val="50000"/>
              </a:spcBef>
            </a:pPr>
            <a:r>
              <a:rPr kumimoji="1" lang="en-US" sz="1600" b="1" dirty="0" smtClean="0">
                <a:solidFill>
                  <a:srgbClr val="00FFFF"/>
                </a:solidFill>
                <a:latin typeface="Aharoni" panose="02010803020104030203" pitchFamily="2" charset="-79"/>
                <a:cs typeface="Aharoni" panose="02010803020104030203" pitchFamily="2" charset="-79"/>
              </a:rPr>
              <a:t>Magnetic field</a:t>
            </a:r>
            <a:endParaRPr kumimoji="1" lang="en-IN" sz="1600" b="1" dirty="0" smtClean="0">
              <a:solidFill>
                <a:srgbClr val="00FFFF"/>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4861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250"/>
                                        <p:tgtEl>
                                          <p:spTgt spid="259"/>
                                        </p:tgtEl>
                                        <p:attrNameLst>
                                          <p:attrName>ppt_y</p:attrName>
                                        </p:attrNameLst>
                                      </p:cBhvr>
                                      <p:tavLst>
                                        <p:tav tm="0">
                                          <p:val>
                                            <p:strVal val="#ppt_y-#ppt_h*1.125000"/>
                                          </p:val>
                                        </p:tav>
                                        <p:tav tm="100000">
                                          <p:val>
                                            <p:strVal val="#ppt_y"/>
                                          </p:val>
                                        </p:tav>
                                      </p:tavLst>
                                    </p:anim>
                                    <p:animEffect transition="in" filter="wipe(down)">
                                      <p:cBhvr>
                                        <p:cTn id="8" dur="250"/>
                                        <p:tgtEl>
                                          <p:spTgt spid="259"/>
                                        </p:tgtEl>
                                      </p:cBhvr>
                                    </p:animEffect>
                                  </p:childTnLst>
                                </p:cTn>
                              </p:par>
                              <p:par>
                                <p:cTn id="9" presetID="16" presetClass="entr" presetSubtype="37" fill="hold" grpId="0" nodeType="withEffect">
                                  <p:stCondLst>
                                    <p:cond delay="250"/>
                                  </p:stCondLst>
                                  <p:childTnLst>
                                    <p:set>
                                      <p:cBhvr>
                                        <p:cTn id="10" dur="1" fill="hold">
                                          <p:stCondLst>
                                            <p:cond delay="0"/>
                                          </p:stCondLst>
                                        </p:cTn>
                                        <p:tgtEl>
                                          <p:spTgt spid="258"/>
                                        </p:tgtEl>
                                        <p:attrNameLst>
                                          <p:attrName>style.visibility</p:attrName>
                                        </p:attrNameLst>
                                      </p:cBhvr>
                                      <p:to>
                                        <p:strVal val="visible"/>
                                      </p:to>
                                    </p:set>
                                    <p:animEffect transition="in" filter="barn(outVertical)">
                                      <p:cBhvr>
                                        <p:cTn id="11" dur="250"/>
                                        <p:tgtEl>
                                          <p:spTgt spid="2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1"/>
                                        </p:tgtEl>
                                        <p:attrNameLst>
                                          <p:attrName>style.visibility</p:attrName>
                                        </p:attrNameLst>
                                      </p:cBhvr>
                                      <p:to>
                                        <p:strVal val="visible"/>
                                      </p:to>
                                    </p:set>
                                    <p:animEffect transition="in" filter="fade">
                                      <p:cBhvr>
                                        <p:cTn id="42" dur="500"/>
                                        <p:tgtEl>
                                          <p:spTgt spid="10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500"/>
                                        <p:tgtEl>
                                          <p:spTgt spid="10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8"/>
                                        </p:tgtEl>
                                        <p:attrNameLst>
                                          <p:attrName>style.visibility</p:attrName>
                                        </p:attrNameLst>
                                      </p:cBhvr>
                                      <p:to>
                                        <p:strVal val="visible"/>
                                      </p:to>
                                    </p:set>
                                    <p:animEffect transition="in" filter="fade">
                                      <p:cBhvr>
                                        <p:cTn id="60" dur="500"/>
                                        <p:tgtEl>
                                          <p:spTgt spid="14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fade">
                                      <p:cBhvr>
                                        <p:cTn id="63" dur="500"/>
                                        <p:tgtEl>
                                          <p:spTgt spid="14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6"/>
                                        </p:tgtEl>
                                        <p:attrNameLst>
                                          <p:attrName>style.visibility</p:attrName>
                                        </p:attrNameLst>
                                      </p:cBhvr>
                                      <p:to>
                                        <p:strVal val="visible"/>
                                      </p:to>
                                    </p:set>
                                    <p:animEffect transition="in" filter="fade">
                                      <p:cBhvr>
                                        <p:cTn id="66" dur="500"/>
                                        <p:tgtEl>
                                          <p:spTgt spid="1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7"/>
                                        </p:tgtEl>
                                        <p:attrNameLst>
                                          <p:attrName>style.visibility</p:attrName>
                                        </p:attrNameLst>
                                      </p:cBhvr>
                                      <p:to>
                                        <p:strVal val="visible"/>
                                      </p:to>
                                    </p:set>
                                    <p:animEffect transition="in" filter="fade">
                                      <p:cBhvr>
                                        <p:cTn id="69" dur="500"/>
                                        <p:tgtEl>
                                          <p:spTgt spid="14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fade">
                                      <p:cBhvr>
                                        <p:cTn id="74" dur="500"/>
                                        <p:tgtEl>
                                          <p:spTgt spid="15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5"/>
                                        </p:tgtEl>
                                        <p:attrNameLst>
                                          <p:attrName>style.visibility</p:attrName>
                                        </p:attrNameLst>
                                      </p:cBhvr>
                                      <p:to>
                                        <p:strVal val="visible"/>
                                      </p:to>
                                    </p:set>
                                    <p:animEffect transition="in" filter="fade">
                                      <p:cBhvr>
                                        <p:cTn id="77" dur="500"/>
                                        <p:tgtEl>
                                          <p:spTgt spid="15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57"/>
                                        </p:tgtEl>
                                        <p:attrNameLst>
                                          <p:attrName>style.visibility</p:attrName>
                                        </p:attrNameLst>
                                      </p:cBhvr>
                                      <p:to>
                                        <p:strVal val="visible"/>
                                      </p:to>
                                    </p:set>
                                    <p:animEffect transition="in" filter="fade">
                                      <p:cBhvr>
                                        <p:cTn id="82" dur="500"/>
                                        <p:tgtEl>
                                          <p:spTgt spid="15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6"/>
                                        </p:tgtEl>
                                        <p:attrNameLst>
                                          <p:attrName>style.visibility</p:attrName>
                                        </p:attrNameLst>
                                      </p:cBhvr>
                                      <p:to>
                                        <p:strVal val="visible"/>
                                      </p:to>
                                    </p:set>
                                    <p:animEffect transition="in" filter="fade">
                                      <p:cBhvr>
                                        <p:cTn id="85" dur="500"/>
                                        <p:tgtEl>
                                          <p:spTgt spid="15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59"/>
                                        </p:tgtEl>
                                        <p:attrNameLst>
                                          <p:attrName>style.visibility</p:attrName>
                                        </p:attrNameLst>
                                      </p:cBhvr>
                                      <p:to>
                                        <p:strVal val="visible"/>
                                      </p:to>
                                    </p:set>
                                    <p:animEffect transition="in" filter="fade">
                                      <p:cBhvr>
                                        <p:cTn id="90" dur="500"/>
                                        <p:tgtEl>
                                          <p:spTgt spid="15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58"/>
                                        </p:tgtEl>
                                        <p:attrNameLst>
                                          <p:attrName>style.visibility</p:attrName>
                                        </p:attrNameLst>
                                      </p:cBhvr>
                                      <p:to>
                                        <p:strVal val="visible"/>
                                      </p:to>
                                    </p:set>
                                    <p:animEffect transition="in" filter="fade">
                                      <p:cBhvr>
                                        <p:cTn id="93" dur="500"/>
                                        <p:tgtEl>
                                          <p:spTgt spid="15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60"/>
                                        </p:tgtEl>
                                        <p:attrNameLst>
                                          <p:attrName>style.visibility</p:attrName>
                                        </p:attrNameLst>
                                      </p:cBhvr>
                                      <p:to>
                                        <p:strVal val="visible"/>
                                      </p:to>
                                    </p:set>
                                    <p:animEffect transition="in" filter="fade">
                                      <p:cBhvr>
                                        <p:cTn id="98" dur="500"/>
                                        <p:tgtEl>
                                          <p:spTgt spid="16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62"/>
                                        </p:tgtEl>
                                        <p:attrNameLst>
                                          <p:attrName>style.visibility</p:attrName>
                                        </p:attrNameLst>
                                      </p:cBhvr>
                                      <p:to>
                                        <p:strVal val="visible"/>
                                      </p:to>
                                    </p:set>
                                    <p:animEffect transition="in" filter="fade">
                                      <p:cBhvr>
                                        <p:cTn id="103" dur="500"/>
                                        <p:tgtEl>
                                          <p:spTgt spid="16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61"/>
                                        </p:tgtEl>
                                        <p:attrNameLst>
                                          <p:attrName>style.visibility</p:attrName>
                                        </p:attrNameLst>
                                      </p:cBhvr>
                                      <p:to>
                                        <p:strVal val="visible"/>
                                      </p:to>
                                    </p:set>
                                    <p:animEffect transition="in" filter="fade">
                                      <p:cBhvr>
                                        <p:cTn id="106" dur="500"/>
                                        <p:tgtEl>
                                          <p:spTgt spid="161"/>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63"/>
                                        </p:tgtEl>
                                        <p:attrNameLst>
                                          <p:attrName>style.visibility</p:attrName>
                                        </p:attrNameLst>
                                      </p:cBhvr>
                                      <p:to>
                                        <p:strVal val="visible"/>
                                      </p:to>
                                    </p:set>
                                    <p:animEffect transition="in" filter="fade">
                                      <p:cBhvr>
                                        <p:cTn id="111" dur="500"/>
                                        <p:tgtEl>
                                          <p:spTgt spid="163"/>
                                        </p:tgtEl>
                                      </p:cBhvr>
                                    </p:animEffect>
                                  </p:childTnLst>
                                </p:cTn>
                              </p:par>
                              <p:par>
                                <p:cTn id="112" presetID="10" presetClass="entr" presetSubtype="0" fill="hold" nodeType="withEffect">
                                  <p:stCondLst>
                                    <p:cond delay="0"/>
                                  </p:stCondLst>
                                  <p:childTnLst>
                                    <p:set>
                                      <p:cBhvr>
                                        <p:cTn id="113" dur="1" fill="hold">
                                          <p:stCondLst>
                                            <p:cond delay="0"/>
                                          </p:stCondLst>
                                        </p:cTn>
                                        <p:tgtEl>
                                          <p:spTgt spid="164"/>
                                        </p:tgtEl>
                                        <p:attrNameLst>
                                          <p:attrName>style.visibility</p:attrName>
                                        </p:attrNameLst>
                                      </p:cBhvr>
                                      <p:to>
                                        <p:strVal val="visible"/>
                                      </p:to>
                                    </p:set>
                                    <p:animEffect transition="in" filter="fade">
                                      <p:cBhvr>
                                        <p:cTn id="114" dur="500"/>
                                        <p:tgtEl>
                                          <p:spTgt spid="164"/>
                                        </p:tgtEl>
                                      </p:cBhvr>
                                    </p:animEffect>
                                  </p:childTnLst>
                                </p:cTn>
                              </p:par>
                              <p:par>
                                <p:cTn id="115" presetID="10" presetClass="entr" presetSubtype="0" fill="hold" nodeType="withEffect">
                                  <p:stCondLst>
                                    <p:cond delay="0"/>
                                  </p:stCondLst>
                                  <p:childTnLst>
                                    <p:set>
                                      <p:cBhvr>
                                        <p:cTn id="116" dur="1" fill="hold">
                                          <p:stCondLst>
                                            <p:cond delay="0"/>
                                          </p:stCondLst>
                                        </p:cTn>
                                        <p:tgtEl>
                                          <p:spTgt spid="165"/>
                                        </p:tgtEl>
                                        <p:attrNameLst>
                                          <p:attrName>style.visibility</p:attrName>
                                        </p:attrNameLst>
                                      </p:cBhvr>
                                      <p:to>
                                        <p:strVal val="visible"/>
                                      </p:to>
                                    </p:set>
                                    <p:animEffect transition="in" filter="fade">
                                      <p:cBhvr>
                                        <p:cTn id="117" dur="500"/>
                                        <p:tgtEl>
                                          <p:spTgt spid="165"/>
                                        </p:tgtEl>
                                      </p:cBhvr>
                                    </p:animEffect>
                                  </p:childTnLst>
                                </p:cTn>
                              </p:par>
                              <p:par>
                                <p:cTn id="118" presetID="10" presetClass="entr" presetSubtype="0" fill="hold" nodeType="withEffect">
                                  <p:stCondLst>
                                    <p:cond delay="0"/>
                                  </p:stCondLst>
                                  <p:childTnLst>
                                    <p:set>
                                      <p:cBhvr>
                                        <p:cTn id="119" dur="1" fill="hold">
                                          <p:stCondLst>
                                            <p:cond delay="0"/>
                                          </p:stCondLst>
                                        </p:cTn>
                                        <p:tgtEl>
                                          <p:spTgt spid="166"/>
                                        </p:tgtEl>
                                        <p:attrNameLst>
                                          <p:attrName>style.visibility</p:attrName>
                                        </p:attrNameLst>
                                      </p:cBhvr>
                                      <p:to>
                                        <p:strVal val="visible"/>
                                      </p:to>
                                    </p:set>
                                    <p:animEffect transition="in" filter="fade">
                                      <p:cBhvr>
                                        <p:cTn id="120" dur="500"/>
                                        <p:tgtEl>
                                          <p:spTgt spid="166"/>
                                        </p:tgtEl>
                                      </p:cBhvr>
                                    </p:animEffect>
                                  </p:childTnLst>
                                </p:cTn>
                              </p:par>
                              <p:par>
                                <p:cTn id="121" presetID="10" presetClass="entr" presetSubtype="0" fill="hold" nodeType="withEffect">
                                  <p:stCondLst>
                                    <p:cond delay="0"/>
                                  </p:stCondLst>
                                  <p:childTnLst>
                                    <p:set>
                                      <p:cBhvr>
                                        <p:cTn id="122" dur="1" fill="hold">
                                          <p:stCondLst>
                                            <p:cond delay="0"/>
                                          </p:stCondLst>
                                        </p:cTn>
                                        <p:tgtEl>
                                          <p:spTgt spid="167"/>
                                        </p:tgtEl>
                                        <p:attrNameLst>
                                          <p:attrName>style.visibility</p:attrName>
                                        </p:attrNameLst>
                                      </p:cBhvr>
                                      <p:to>
                                        <p:strVal val="visible"/>
                                      </p:to>
                                    </p:set>
                                    <p:animEffect transition="in" filter="fade">
                                      <p:cBhvr>
                                        <p:cTn id="123" dur="500"/>
                                        <p:tgtEl>
                                          <p:spTgt spid="167"/>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168"/>
                                        </p:tgtEl>
                                        <p:attrNameLst>
                                          <p:attrName>style.visibility</p:attrName>
                                        </p:attrNameLst>
                                      </p:cBhvr>
                                      <p:to>
                                        <p:strVal val="visible"/>
                                      </p:to>
                                    </p:set>
                                    <p:animEffect transition="in" filter="fade">
                                      <p:cBhvr>
                                        <p:cTn id="128" dur="500"/>
                                        <p:tgtEl>
                                          <p:spTgt spid="16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9"/>
                                        </p:tgtEl>
                                        <p:attrNameLst>
                                          <p:attrName>style.visibility</p:attrName>
                                        </p:attrNameLst>
                                      </p:cBhvr>
                                      <p:to>
                                        <p:strVal val="visible"/>
                                      </p:to>
                                    </p:set>
                                    <p:animEffect transition="in" filter="fade">
                                      <p:cBhvr>
                                        <p:cTn id="131"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 grpId="0" animBg="1"/>
      <p:bldP spid="259" grpId="0"/>
      <p:bldP spid="81" grpId="0" animBg="1"/>
      <p:bldP spid="101" grpId="0" animBg="1"/>
      <p:bldP spid="102" grpId="0" animBg="1"/>
      <p:bldP spid="146" grpId="0"/>
      <p:bldP spid="147" grpId="0"/>
      <p:bldP spid="148" grpId="0"/>
      <p:bldP spid="149" grpId="0"/>
      <p:bldP spid="154" grpId="0"/>
      <p:bldP spid="155" grpId="0"/>
      <p:bldP spid="156" grpId="0"/>
      <p:bldP spid="157" grpId="0"/>
      <p:bldP spid="158" grpId="0"/>
      <p:bldP spid="159" grpId="0" animBg="1"/>
      <p:bldP spid="160" grpId="0"/>
      <p:bldP spid="161" grpId="0"/>
      <p:bldP spid="16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bwMode="auto">
          <a:xfrm>
            <a:off x="506808" y="285750"/>
            <a:ext cx="1456032" cy="408623"/>
          </a:xfrm>
          <a:prstGeom prst="roundRect">
            <a:avLst/>
          </a:prstGeom>
          <a:solidFill>
            <a:srgbClr val="FB3737"/>
          </a:solidFill>
          <a:ln w="19050">
            <a:solidFill>
              <a:schemeClr val="tx1"/>
            </a:solidFill>
            <a:headEnd/>
            <a:tailEnd/>
          </a:ln>
        </p:spPr>
        <p:style>
          <a:lnRef idx="0">
            <a:schemeClr val="accent3"/>
          </a:lnRef>
          <a:fillRef idx="3">
            <a:schemeClr val="accent3"/>
          </a:fillRef>
          <a:effectRef idx="3">
            <a:schemeClr val="accent3"/>
          </a:effectRef>
          <a:fontRef idx="minor">
            <a:schemeClr val="lt1"/>
          </a:fontRef>
        </p:style>
        <p:txBody>
          <a:bodyPr wrap="none" rtlCol="0">
            <a:spAutoFit/>
          </a:bodyPr>
          <a:lstStyle/>
          <a:p>
            <a:pPr algn="ctr">
              <a:spcBef>
                <a:spcPct val="50000"/>
              </a:spcBef>
            </a:pPr>
            <a:r>
              <a:rPr kumimoji="1" lang="en-US" b="1" dirty="0">
                <a:solidFill>
                  <a:schemeClr val="bg1"/>
                </a:solidFill>
                <a:latin typeface="+mj-lt"/>
              </a:rPr>
              <a:t>AC generator</a:t>
            </a:r>
            <a:endParaRPr kumimoji="1" lang="en-US" b="1" dirty="0" smtClean="0">
              <a:solidFill>
                <a:schemeClr val="bg1"/>
              </a:solidFill>
              <a:latin typeface="+mj-lt"/>
            </a:endParaRPr>
          </a:p>
        </p:txBody>
      </p:sp>
      <p:sp>
        <p:nvSpPr>
          <p:cNvPr id="7" name="Rectangle 6"/>
          <p:cNvSpPr/>
          <p:nvPr/>
        </p:nvSpPr>
        <p:spPr>
          <a:xfrm>
            <a:off x="2045916" y="318944"/>
            <a:ext cx="3096104" cy="369332"/>
          </a:xfrm>
          <a:prstGeom prst="rect">
            <a:avLst/>
          </a:prstGeom>
        </p:spPr>
        <p:txBody>
          <a:bodyPr wrap="none">
            <a:spAutoFit/>
          </a:bodyPr>
          <a:lstStyle/>
          <a:p>
            <a:pPr>
              <a:spcBef>
                <a:spcPct val="50000"/>
              </a:spcBef>
            </a:pPr>
            <a:r>
              <a:rPr kumimoji="1" lang="en-US" b="1" dirty="0">
                <a:solidFill>
                  <a:srgbClr val="0000FF"/>
                </a:solidFill>
              </a:rPr>
              <a:t>- Working of the AC </a:t>
            </a:r>
            <a:r>
              <a:rPr kumimoji="1" lang="en-US" b="1" dirty="0" smtClean="0">
                <a:solidFill>
                  <a:srgbClr val="0000FF"/>
                </a:solidFill>
              </a:rPr>
              <a:t>generator:</a:t>
            </a:r>
            <a:endParaRPr kumimoji="1" lang="en-US" b="1" dirty="0">
              <a:solidFill>
                <a:srgbClr val="0000FF"/>
              </a:solidFill>
            </a:endParaRPr>
          </a:p>
        </p:txBody>
      </p:sp>
      <p:grpSp>
        <p:nvGrpSpPr>
          <p:cNvPr id="2" name="Group 1"/>
          <p:cNvGrpSpPr/>
          <p:nvPr/>
        </p:nvGrpSpPr>
        <p:grpSpPr>
          <a:xfrm>
            <a:off x="328246" y="895350"/>
            <a:ext cx="2338754" cy="687265"/>
            <a:chOff x="328246" y="895350"/>
            <a:chExt cx="2338754" cy="687265"/>
          </a:xfrm>
        </p:grpSpPr>
        <p:sp>
          <p:nvSpPr>
            <p:cNvPr id="3" name="Rounded Rectangle 2"/>
            <p:cNvSpPr/>
            <p:nvPr/>
          </p:nvSpPr>
          <p:spPr>
            <a:xfrm>
              <a:off x="328246" y="895350"/>
              <a:ext cx="2338754" cy="687265"/>
            </a:xfrm>
            <a:prstGeom prst="round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8246" y="953965"/>
              <a:ext cx="2338754" cy="584775"/>
            </a:xfrm>
            <a:prstGeom prst="rect">
              <a:avLst/>
            </a:prstGeom>
          </p:spPr>
          <p:txBody>
            <a:bodyPr wrap="square">
              <a:spAutoFit/>
            </a:bodyPr>
            <a:lstStyle/>
            <a:p>
              <a:pPr algn="ctr">
                <a:spcBef>
                  <a:spcPct val="50000"/>
                </a:spcBef>
              </a:pPr>
              <a:r>
                <a:rPr kumimoji="1" lang="en-US" sz="1600" b="1" dirty="0"/>
                <a:t>Armature coil ABCD rotates in the magnetic</a:t>
              </a:r>
            </a:p>
          </p:txBody>
        </p:sp>
      </p:grpSp>
      <p:sp>
        <p:nvSpPr>
          <p:cNvPr id="9" name="Right Arrow 8"/>
          <p:cNvSpPr/>
          <p:nvPr/>
        </p:nvSpPr>
        <p:spPr>
          <a:xfrm>
            <a:off x="2819400" y="1154913"/>
            <a:ext cx="457200" cy="182880"/>
          </a:xfrm>
          <a:prstGeom prst="rightArrow">
            <a:avLst/>
          </a:prstGeom>
          <a:gradFill>
            <a:gsLst>
              <a:gs pos="4000">
                <a:srgbClr val="00FFFF"/>
              </a:gs>
              <a:gs pos="100000">
                <a:schemeClr val="bg1"/>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10" name="Left Arrow 9"/>
          <p:cNvSpPr/>
          <p:nvPr/>
        </p:nvSpPr>
        <p:spPr>
          <a:xfrm flipH="1">
            <a:off x="5931877" y="1149198"/>
            <a:ext cx="457200" cy="182880"/>
          </a:xfrm>
          <a:prstGeom prst="leftArrow">
            <a:avLst/>
          </a:prstGeom>
          <a:gradFill>
            <a:gsLst>
              <a:gs pos="4000">
                <a:srgbClr val="00FFFF"/>
              </a:gs>
              <a:gs pos="100000">
                <a:schemeClr val="bg1"/>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16" name="Group 15"/>
          <p:cNvGrpSpPr/>
          <p:nvPr/>
        </p:nvGrpSpPr>
        <p:grpSpPr>
          <a:xfrm>
            <a:off x="3346938" y="895350"/>
            <a:ext cx="2466835" cy="687265"/>
            <a:chOff x="3346938" y="895350"/>
            <a:chExt cx="2466835" cy="687265"/>
          </a:xfrm>
        </p:grpSpPr>
        <p:sp>
          <p:nvSpPr>
            <p:cNvPr id="4" name="Rounded Rectangle 3"/>
            <p:cNvSpPr/>
            <p:nvPr/>
          </p:nvSpPr>
          <p:spPr>
            <a:xfrm>
              <a:off x="3352800" y="895350"/>
              <a:ext cx="2460973" cy="687265"/>
            </a:xfrm>
            <a:prstGeom prst="round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46938" y="953965"/>
              <a:ext cx="2338754" cy="584775"/>
            </a:xfrm>
            <a:prstGeom prst="rect">
              <a:avLst/>
            </a:prstGeom>
          </p:spPr>
          <p:txBody>
            <a:bodyPr wrap="square">
              <a:spAutoFit/>
            </a:bodyPr>
            <a:lstStyle/>
            <a:p>
              <a:pPr algn="ctr">
                <a:spcBef>
                  <a:spcPct val="50000"/>
                </a:spcBef>
              </a:pPr>
              <a:r>
                <a:rPr kumimoji="1" lang="en-US" sz="1600" b="1" dirty="0"/>
                <a:t>It cuts the magnetic lines of forces</a:t>
              </a:r>
            </a:p>
          </p:txBody>
        </p:sp>
      </p:grpSp>
      <p:grpSp>
        <p:nvGrpSpPr>
          <p:cNvPr id="34" name="Group 33"/>
          <p:cNvGrpSpPr/>
          <p:nvPr/>
        </p:nvGrpSpPr>
        <p:grpSpPr>
          <a:xfrm>
            <a:off x="6477000" y="895350"/>
            <a:ext cx="2133600" cy="687265"/>
            <a:chOff x="6477000" y="895350"/>
            <a:chExt cx="2133600" cy="687265"/>
          </a:xfrm>
        </p:grpSpPr>
        <p:sp>
          <p:nvSpPr>
            <p:cNvPr id="5" name="Rounded Rectangle 4"/>
            <p:cNvSpPr/>
            <p:nvPr/>
          </p:nvSpPr>
          <p:spPr>
            <a:xfrm>
              <a:off x="6477000" y="895350"/>
              <a:ext cx="2133600" cy="687265"/>
            </a:xfrm>
            <a:prstGeom prst="round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29400" y="953965"/>
              <a:ext cx="1828800" cy="584775"/>
            </a:xfrm>
            <a:prstGeom prst="rect">
              <a:avLst/>
            </a:prstGeom>
          </p:spPr>
          <p:txBody>
            <a:bodyPr wrap="square">
              <a:spAutoFit/>
            </a:bodyPr>
            <a:lstStyle/>
            <a:p>
              <a:pPr algn="ctr">
                <a:spcBef>
                  <a:spcPct val="50000"/>
                </a:spcBef>
              </a:pPr>
              <a:r>
                <a:rPr kumimoji="1" lang="en-US" sz="1600" b="1" dirty="0"/>
                <a:t>Produces induced current in the coil</a:t>
              </a:r>
            </a:p>
          </p:txBody>
        </p:sp>
      </p:grpSp>
      <p:sp>
        <p:nvSpPr>
          <p:cNvPr id="13" name="Left Arrow 12"/>
          <p:cNvSpPr/>
          <p:nvPr/>
        </p:nvSpPr>
        <p:spPr>
          <a:xfrm rot="5400000" flipH="1">
            <a:off x="7223760" y="1794510"/>
            <a:ext cx="457200" cy="182880"/>
          </a:xfrm>
          <a:prstGeom prst="leftArrow">
            <a:avLst/>
          </a:prstGeom>
          <a:gradFill>
            <a:gsLst>
              <a:gs pos="4000">
                <a:srgbClr val="00FFFF"/>
              </a:gs>
              <a:gs pos="100000">
                <a:schemeClr val="bg1"/>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1" name="Group 20"/>
          <p:cNvGrpSpPr/>
          <p:nvPr/>
        </p:nvGrpSpPr>
        <p:grpSpPr>
          <a:xfrm>
            <a:off x="5996073" y="2227166"/>
            <a:ext cx="2597816" cy="989353"/>
            <a:chOff x="6018647" y="2191997"/>
            <a:chExt cx="2597816" cy="989353"/>
          </a:xfrm>
        </p:grpSpPr>
        <p:sp>
          <p:nvSpPr>
            <p:cNvPr id="14" name="Rounded Rectangle 13"/>
            <p:cNvSpPr/>
            <p:nvPr/>
          </p:nvSpPr>
          <p:spPr>
            <a:xfrm>
              <a:off x="6019801" y="2191997"/>
              <a:ext cx="2596662" cy="989353"/>
            </a:xfrm>
            <a:prstGeom prst="round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18647" y="2266950"/>
              <a:ext cx="2584628" cy="830997"/>
            </a:xfrm>
            <a:prstGeom prst="rect">
              <a:avLst/>
            </a:prstGeom>
          </p:spPr>
          <p:txBody>
            <a:bodyPr wrap="square">
              <a:spAutoFit/>
            </a:bodyPr>
            <a:lstStyle/>
            <a:p>
              <a:pPr algn="ctr">
                <a:spcBef>
                  <a:spcPct val="50000"/>
                </a:spcBef>
              </a:pPr>
              <a:r>
                <a:rPr kumimoji="1" lang="en-US" sz="1600" b="1" dirty="0"/>
                <a:t>The direction of induced current is determined by the </a:t>
              </a:r>
              <a:r>
                <a:rPr kumimoji="1" lang="en-US" sz="1600" b="1" dirty="0" err="1"/>
                <a:t>fleming’s</a:t>
              </a:r>
              <a:r>
                <a:rPr kumimoji="1" lang="en-US" sz="1600" b="1" dirty="0"/>
                <a:t> right hand rule</a:t>
              </a:r>
            </a:p>
          </p:txBody>
        </p:sp>
      </p:grpSp>
      <p:sp>
        <p:nvSpPr>
          <p:cNvPr id="17" name="Left Arrow 16"/>
          <p:cNvSpPr/>
          <p:nvPr/>
        </p:nvSpPr>
        <p:spPr>
          <a:xfrm>
            <a:off x="5434518" y="2626177"/>
            <a:ext cx="457200" cy="182880"/>
          </a:xfrm>
          <a:prstGeom prst="leftArrow">
            <a:avLst/>
          </a:prstGeom>
          <a:gradFill>
            <a:gsLst>
              <a:gs pos="4000">
                <a:srgbClr val="00FFFF"/>
              </a:gs>
              <a:gs pos="100000">
                <a:schemeClr val="bg1"/>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0" name="Group 19"/>
          <p:cNvGrpSpPr/>
          <p:nvPr/>
        </p:nvGrpSpPr>
        <p:grpSpPr>
          <a:xfrm>
            <a:off x="2034826" y="2149719"/>
            <a:ext cx="3276600" cy="1107831"/>
            <a:chOff x="1752600" y="2114550"/>
            <a:chExt cx="3276600" cy="1107831"/>
          </a:xfrm>
        </p:grpSpPr>
        <p:sp>
          <p:nvSpPr>
            <p:cNvPr id="18" name="Rounded Rectangle 17"/>
            <p:cNvSpPr/>
            <p:nvPr/>
          </p:nvSpPr>
          <p:spPr>
            <a:xfrm>
              <a:off x="1752600" y="2114550"/>
              <a:ext cx="3276600" cy="1107831"/>
            </a:xfrm>
            <a:prstGeom prst="round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776047" y="2145163"/>
              <a:ext cx="3253153" cy="1077218"/>
            </a:xfrm>
            <a:prstGeom prst="rect">
              <a:avLst/>
            </a:prstGeom>
          </p:spPr>
          <p:txBody>
            <a:bodyPr wrap="square">
              <a:spAutoFit/>
            </a:bodyPr>
            <a:lstStyle/>
            <a:p>
              <a:pPr algn="ctr">
                <a:spcBef>
                  <a:spcPct val="50000"/>
                </a:spcBef>
              </a:pPr>
              <a:r>
                <a:rPr kumimoji="1" lang="en-US" sz="1600" b="1" dirty="0"/>
                <a:t>Current flows through brush B1 in one direction in the first half of the revolution and through brush B2 in the next half revolution</a:t>
              </a:r>
            </a:p>
          </p:txBody>
        </p:sp>
      </p:grpSp>
      <p:grpSp>
        <p:nvGrpSpPr>
          <p:cNvPr id="22" name="Group 21"/>
          <p:cNvGrpSpPr/>
          <p:nvPr/>
        </p:nvGrpSpPr>
        <p:grpSpPr>
          <a:xfrm>
            <a:off x="457200" y="3475674"/>
            <a:ext cx="2286000" cy="989353"/>
            <a:chOff x="6019800" y="2191997"/>
            <a:chExt cx="2286000" cy="989353"/>
          </a:xfrm>
        </p:grpSpPr>
        <p:sp>
          <p:nvSpPr>
            <p:cNvPr id="23" name="Rounded Rectangle 22"/>
            <p:cNvSpPr/>
            <p:nvPr/>
          </p:nvSpPr>
          <p:spPr>
            <a:xfrm>
              <a:off x="6019801" y="2191997"/>
              <a:ext cx="2285999" cy="989353"/>
            </a:xfrm>
            <a:prstGeom prst="round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019800" y="2354873"/>
              <a:ext cx="2286000" cy="584775"/>
            </a:xfrm>
            <a:prstGeom prst="rect">
              <a:avLst/>
            </a:prstGeom>
          </p:spPr>
          <p:txBody>
            <a:bodyPr wrap="square">
              <a:spAutoFit/>
            </a:bodyPr>
            <a:lstStyle/>
            <a:p>
              <a:pPr>
                <a:spcBef>
                  <a:spcPct val="50000"/>
                </a:spcBef>
              </a:pPr>
              <a:r>
                <a:rPr kumimoji="1" lang="en-US" sz="1600" b="1" dirty="0"/>
                <a:t>In the reverse direction, this process is repeated. </a:t>
              </a:r>
            </a:p>
          </p:txBody>
        </p:sp>
      </p:grpSp>
      <p:sp>
        <p:nvSpPr>
          <p:cNvPr id="25" name="Left Arrow 24"/>
          <p:cNvSpPr/>
          <p:nvPr/>
        </p:nvSpPr>
        <p:spPr>
          <a:xfrm rot="16200000">
            <a:off x="1356360" y="3089910"/>
            <a:ext cx="457200" cy="182880"/>
          </a:xfrm>
          <a:prstGeom prst="leftArrow">
            <a:avLst/>
          </a:prstGeom>
          <a:gradFill>
            <a:gsLst>
              <a:gs pos="4000">
                <a:srgbClr val="00FFFF"/>
              </a:gs>
              <a:gs pos="100000">
                <a:schemeClr val="bg1"/>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
        <p:nvSpPr>
          <p:cNvPr id="26" name="Right Arrow 25"/>
          <p:cNvSpPr/>
          <p:nvPr/>
        </p:nvSpPr>
        <p:spPr>
          <a:xfrm>
            <a:off x="2895600" y="3878910"/>
            <a:ext cx="457200" cy="182880"/>
          </a:xfrm>
          <a:prstGeom prst="rightArrow">
            <a:avLst/>
          </a:prstGeom>
          <a:gradFill>
            <a:gsLst>
              <a:gs pos="4000">
                <a:srgbClr val="00FFFF"/>
              </a:gs>
              <a:gs pos="100000">
                <a:schemeClr val="bg1"/>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27" name="Group 26"/>
          <p:cNvGrpSpPr/>
          <p:nvPr/>
        </p:nvGrpSpPr>
        <p:grpSpPr>
          <a:xfrm>
            <a:off x="3467100" y="3475674"/>
            <a:ext cx="2218592" cy="989353"/>
            <a:chOff x="6019800" y="2191997"/>
            <a:chExt cx="2218592" cy="989353"/>
          </a:xfrm>
        </p:grpSpPr>
        <p:sp>
          <p:nvSpPr>
            <p:cNvPr id="28" name="Rounded Rectangle 27"/>
            <p:cNvSpPr/>
            <p:nvPr/>
          </p:nvSpPr>
          <p:spPr>
            <a:xfrm>
              <a:off x="6019801" y="2191997"/>
              <a:ext cx="2218591" cy="989353"/>
            </a:xfrm>
            <a:prstGeom prst="round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19800" y="2311331"/>
              <a:ext cx="2218592" cy="830997"/>
            </a:xfrm>
            <a:prstGeom prst="rect">
              <a:avLst/>
            </a:prstGeom>
          </p:spPr>
          <p:txBody>
            <a:bodyPr wrap="square">
              <a:spAutoFit/>
            </a:bodyPr>
            <a:lstStyle/>
            <a:p>
              <a:pPr algn="ctr">
                <a:spcBef>
                  <a:spcPct val="50000"/>
                </a:spcBef>
              </a:pPr>
              <a:r>
                <a:rPr kumimoji="1" lang="en-US" sz="1600" b="1" dirty="0"/>
                <a:t>Therefore, the induced current produced is of alternating nature.</a:t>
              </a:r>
            </a:p>
          </p:txBody>
        </p:sp>
      </p:grpSp>
      <p:sp>
        <p:nvSpPr>
          <p:cNvPr id="30" name="Right Arrow 29"/>
          <p:cNvSpPr/>
          <p:nvPr/>
        </p:nvSpPr>
        <p:spPr>
          <a:xfrm>
            <a:off x="5813773" y="3943241"/>
            <a:ext cx="457200" cy="182880"/>
          </a:xfrm>
          <a:prstGeom prst="rightArrow">
            <a:avLst/>
          </a:prstGeom>
          <a:gradFill>
            <a:gsLst>
              <a:gs pos="4000">
                <a:srgbClr val="00FFFF"/>
              </a:gs>
              <a:gs pos="100000">
                <a:schemeClr val="bg1"/>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grpSp>
        <p:nvGrpSpPr>
          <p:cNvPr id="31" name="Group 30"/>
          <p:cNvGrpSpPr/>
          <p:nvPr/>
        </p:nvGrpSpPr>
        <p:grpSpPr>
          <a:xfrm>
            <a:off x="6381821" y="3448564"/>
            <a:ext cx="2218591" cy="989353"/>
            <a:chOff x="6019801" y="2191997"/>
            <a:chExt cx="2218591" cy="989353"/>
          </a:xfrm>
        </p:grpSpPr>
        <p:sp>
          <p:nvSpPr>
            <p:cNvPr id="32" name="Rounded Rectangle 31"/>
            <p:cNvSpPr/>
            <p:nvPr/>
          </p:nvSpPr>
          <p:spPr>
            <a:xfrm>
              <a:off x="6019801" y="2191997"/>
              <a:ext cx="2218591" cy="989353"/>
            </a:xfrm>
            <a:prstGeom prst="roundRect">
              <a:avLst/>
            </a:prstGeom>
            <a:solidFill>
              <a:srgbClr val="FFCC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48828" y="2427443"/>
              <a:ext cx="2183041" cy="584775"/>
            </a:xfrm>
            <a:prstGeom prst="rect">
              <a:avLst/>
            </a:prstGeom>
          </p:spPr>
          <p:txBody>
            <a:bodyPr wrap="square">
              <a:spAutoFit/>
            </a:bodyPr>
            <a:lstStyle/>
            <a:p>
              <a:pPr>
                <a:spcBef>
                  <a:spcPct val="50000"/>
                </a:spcBef>
              </a:pPr>
              <a:r>
                <a:rPr kumimoji="1" lang="en-US" sz="1600" b="1" dirty="0"/>
                <a:t>Such a current is called as alternating current.</a:t>
              </a:r>
            </a:p>
          </p:txBody>
        </p:sp>
      </p:grpSp>
      <p:pic>
        <p:nvPicPr>
          <p:cNvPr id="1026" name="Picture 2" descr="C:\Users\Temp45\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7414"/>
            <a:ext cx="9182100" cy="5160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Temp45\Deskto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14"/>
            <a:ext cx="9182100" cy="5160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Temp45\Desktop\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36826"/>
            <a:ext cx="9220200" cy="5180325"/>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38100" y="-36826"/>
            <a:ext cx="9220200" cy="5180325"/>
            <a:chOff x="-38100" y="-36826"/>
            <a:chExt cx="9220200" cy="5180325"/>
          </a:xfrm>
        </p:grpSpPr>
        <p:sp>
          <p:nvSpPr>
            <p:cNvPr id="37" name="Rectangle 36"/>
            <p:cNvSpPr/>
            <p:nvPr/>
          </p:nvSpPr>
          <p:spPr>
            <a:xfrm>
              <a:off x="-38100" y="-36826"/>
              <a:ext cx="9220200" cy="5180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C:\Users\Temp45\Desktop\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572" y="1373542"/>
              <a:ext cx="4141170" cy="23412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618670" y="1373542"/>
              <a:ext cx="4141170" cy="2331514"/>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Left Arrow 41"/>
          <p:cNvSpPr/>
          <p:nvPr/>
        </p:nvSpPr>
        <p:spPr>
          <a:xfrm>
            <a:off x="1524000" y="2647950"/>
            <a:ext cx="457200" cy="182880"/>
          </a:xfrm>
          <a:prstGeom prst="leftArrow">
            <a:avLst/>
          </a:prstGeom>
          <a:gradFill>
            <a:gsLst>
              <a:gs pos="4000">
                <a:srgbClr val="00FFFF"/>
              </a:gs>
              <a:gs pos="100000">
                <a:schemeClr val="bg1"/>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lt1"/>
              </a:solidFill>
            </a:endParaRPr>
          </a:p>
        </p:txBody>
      </p:sp>
    </p:spTree>
    <p:extLst>
      <p:ext uri="{BB962C8B-B14F-4D97-AF65-F5344CB8AC3E}">
        <p14:creationId xmlns:p14="http://schemas.microsoft.com/office/powerpoint/2010/main" val="423824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27"/>
                                        </p:tgtEl>
                                        <p:attrNameLst>
                                          <p:attrName>style.visibility</p:attrName>
                                        </p:attrNameLst>
                                      </p:cBhvr>
                                      <p:to>
                                        <p:strVal val="visible"/>
                                      </p:to>
                                    </p:set>
                                    <p:animEffect transition="in" filter="fade">
                                      <p:cBhvr>
                                        <p:cTn id="38" dur="500"/>
                                        <p:tgtEl>
                                          <p:spTgt spid="10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27"/>
                                        </p:tgtEl>
                                      </p:cBhvr>
                                    </p:animEffect>
                                    <p:set>
                                      <p:cBhvr>
                                        <p:cTn id="43" dur="1" fill="hold">
                                          <p:stCondLst>
                                            <p:cond delay="499"/>
                                          </p:stCondLst>
                                        </p:cTn>
                                        <p:tgtEl>
                                          <p:spTgt spid="102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left)">
                                      <p:cBhvr>
                                        <p:cTn id="53" dur="500"/>
                                        <p:tgtEl>
                                          <p:spTgt spid="34"/>
                                        </p:tgtEl>
                                      </p:cBhvr>
                                    </p:animEffect>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left)">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28"/>
                                        </p:tgtEl>
                                        <p:attrNameLst>
                                          <p:attrName>style.visibility</p:attrName>
                                        </p:attrNameLst>
                                      </p:cBhvr>
                                      <p:to>
                                        <p:strVal val="visible"/>
                                      </p:to>
                                    </p:set>
                                    <p:animEffect transition="in" filter="fade">
                                      <p:cBhvr>
                                        <p:cTn id="66" dur="500"/>
                                        <p:tgtEl>
                                          <p:spTgt spid="102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28"/>
                                        </p:tgtEl>
                                      </p:cBhvr>
                                    </p:animEffect>
                                    <p:set>
                                      <p:cBhvr>
                                        <p:cTn id="71" dur="1" fill="hold">
                                          <p:stCondLst>
                                            <p:cond delay="499"/>
                                          </p:stCondLst>
                                        </p:cTn>
                                        <p:tgtEl>
                                          <p:spTgt spid="102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right)">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left)">
                                      <p:cBhvr>
                                        <p:cTn id="81" dur="500"/>
                                        <p:tgtEl>
                                          <p:spTgt spid="2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38"/>
                                        </p:tgtEl>
                                      </p:cBhvr>
                                    </p:animEffect>
                                    <p:set>
                                      <p:cBhvr>
                                        <p:cTn id="91" dur="1" fill="hold">
                                          <p:stCondLst>
                                            <p:cond delay="499"/>
                                          </p:stCondLst>
                                        </p:cTn>
                                        <p:tgtEl>
                                          <p:spTgt spid="38"/>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grpId="0" nodeType="clickEffect">
                                  <p:stCondLst>
                                    <p:cond delay="0"/>
                                  </p:stCondLst>
                                  <p:childTnLst>
                                    <p:set>
                                      <p:cBhvr>
                                        <p:cTn id="95" dur="1" fill="hold">
                                          <p:stCondLst>
                                            <p:cond delay="0"/>
                                          </p:stCondLst>
                                        </p:cTn>
                                        <p:tgtEl>
                                          <p:spTgt spid="42"/>
                                        </p:tgtEl>
                                        <p:attrNameLst>
                                          <p:attrName>style.visibility</p:attrName>
                                        </p:attrNameLst>
                                      </p:cBhvr>
                                      <p:to>
                                        <p:strVal val="visible"/>
                                      </p:to>
                                    </p:set>
                                    <p:animEffect transition="in" filter="wipe(right)">
                                      <p:cBhvr>
                                        <p:cTn id="96" dur="500"/>
                                        <p:tgtEl>
                                          <p:spTgt spid="4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up)">
                                      <p:cBhvr>
                                        <p:cTn id="101" dur="5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wipe(left)">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wipe(left)">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wipe(left)">
                                      <p:cBhvr>
                                        <p:cTn id="116" dur="500"/>
                                        <p:tgtEl>
                                          <p:spTgt spid="2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wipe(left)">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wipe(left)">
                                      <p:cBhvr>
                                        <p:cTn id="1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3" grpId="0" animBg="1"/>
      <p:bldP spid="17" grpId="0" animBg="1"/>
      <p:bldP spid="25" grpId="0" animBg="1"/>
      <p:bldP spid="26" grpId="0" animBg="1"/>
      <p:bldP spid="30"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extBox 1"/>
          <p:cNvSpPr txBox="1"/>
          <p:nvPr/>
        </p:nvSpPr>
        <p:spPr bwMode="auto">
          <a:xfrm>
            <a:off x="1801586" y="285750"/>
            <a:ext cx="6705600" cy="461665"/>
          </a:xfrm>
          <a:prstGeom prst="rect">
            <a:avLst/>
          </a:prstGeom>
          <a:noFill/>
          <a:ln w="9525">
            <a:noFill/>
            <a:miter lim="800000"/>
            <a:headEnd/>
            <a:tailEnd/>
          </a:ln>
          <a:effectLst/>
        </p:spPr>
        <p:txBody>
          <a:bodyPr wrap="square" rtlCol="0">
            <a:spAutoFit/>
          </a:bodyPr>
          <a:lstStyle/>
          <a:p>
            <a:pPr>
              <a:spcBef>
                <a:spcPct val="50000"/>
              </a:spcBef>
            </a:pPr>
            <a:r>
              <a:rPr kumimoji="1" lang="en-US" sz="2400" b="1" dirty="0" smtClean="0">
                <a:solidFill>
                  <a:schemeClr val="bg1"/>
                </a:solidFill>
                <a:effectLst>
                  <a:outerShdw blurRad="38100" dist="38100" dir="2700000" algn="tl">
                    <a:srgbClr val="000000">
                      <a:alpha val="43137"/>
                    </a:srgbClr>
                  </a:outerShdw>
                </a:effectLst>
              </a:rPr>
              <a:t>1. </a:t>
            </a:r>
            <a:r>
              <a:rPr kumimoji="1" lang="en-US" sz="1600" b="1" dirty="0" smtClean="0">
                <a:solidFill>
                  <a:schemeClr val="bg1"/>
                </a:solidFill>
                <a:effectLst>
                  <a:outerShdw blurRad="38100" dist="38100" dir="2700000" algn="tl">
                    <a:srgbClr val="000000">
                      <a:alpha val="43137"/>
                    </a:srgbClr>
                  </a:outerShdw>
                </a:effectLst>
              </a:rPr>
              <a:t>The armature coil is rotated in a magnetic field</a:t>
            </a:r>
            <a:endParaRPr kumimoji="1" lang="en-US" sz="1600" b="1" dirty="0" smtClean="0">
              <a:solidFill>
                <a:schemeClr val="bg1"/>
              </a:solidFill>
              <a:effectLst>
                <a:outerShdw blurRad="38100" dist="38100" dir="2700000" algn="tl">
                  <a:srgbClr val="000000">
                    <a:alpha val="43137"/>
                  </a:srgbClr>
                </a:outerShdw>
              </a:effectLst>
              <a:latin typeface="+mj-lt"/>
            </a:endParaRPr>
          </a:p>
        </p:txBody>
      </p:sp>
      <p:sp>
        <p:nvSpPr>
          <p:cNvPr id="4" name="TextBox 3"/>
          <p:cNvSpPr txBox="1"/>
          <p:nvPr/>
        </p:nvSpPr>
        <p:spPr bwMode="auto">
          <a:xfrm>
            <a:off x="1801586" y="590550"/>
            <a:ext cx="6019800" cy="4616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2400" b="1" dirty="0" smtClean="0">
                <a:solidFill>
                  <a:schemeClr val="bg1"/>
                </a:solidFill>
                <a:effectLst>
                  <a:outerShdw blurRad="38100" dist="38100" dir="2700000" algn="tl">
                    <a:srgbClr val="000000">
                      <a:alpha val="43137"/>
                    </a:srgbClr>
                  </a:outerShdw>
                </a:effectLst>
                <a:latin typeface="+mj-lt"/>
              </a:rPr>
              <a:t>2. </a:t>
            </a:r>
            <a:r>
              <a:rPr kumimoji="1" lang="en-US" sz="1600" b="1" dirty="0" smtClean="0">
                <a:solidFill>
                  <a:schemeClr val="bg1"/>
                </a:solidFill>
                <a:effectLst>
                  <a:outerShdw blurRad="38100" dist="38100" dir="2700000" algn="tl">
                    <a:srgbClr val="000000">
                      <a:alpha val="43137"/>
                    </a:srgbClr>
                  </a:outerShdw>
                </a:effectLst>
                <a:latin typeface="+mj-lt"/>
              </a:rPr>
              <a:t>It cuts the magnetic lines of force</a:t>
            </a:r>
          </a:p>
        </p:txBody>
      </p:sp>
      <p:sp>
        <p:nvSpPr>
          <p:cNvPr id="5" name="TextBox 4"/>
          <p:cNvSpPr txBox="1"/>
          <p:nvPr/>
        </p:nvSpPr>
        <p:spPr bwMode="auto">
          <a:xfrm>
            <a:off x="1801586" y="890885"/>
            <a:ext cx="7282544" cy="4616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2400" b="1" dirty="0" smtClean="0">
                <a:solidFill>
                  <a:schemeClr val="bg1"/>
                </a:solidFill>
                <a:effectLst>
                  <a:outerShdw blurRad="38100" dist="38100" dir="2700000" algn="tl">
                    <a:srgbClr val="000000">
                      <a:alpha val="43137"/>
                    </a:srgbClr>
                  </a:outerShdw>
                </a:effectLst>
                <a:latin typeface="+mj-lt"/>
              </a:rPr>
              <a:t>3. </a:t>
            </a:r>
            <a:r>
              <a:rPr kumimoji="1" lang="en-US" sz="1600" b="1" dirty="0" smtClean="0">
                <a:solidFill>
                  <a:schemeClr val="bg1"/>
                </a:solidFill>
                <a:effectLst>
                  <a:outerShdw blurRad="38100" dist="38100" dir="2700000" algn="tl">
                    <a:srgbClr val="000000">
                      <a:alpha val="43137"/>
                    </a:srgbClr>
                  </a:outerShdw>
                </a:effectLst>
                <a:latin typeface="+mj-lt"/>
              </a:rPr>
              <a:t>A current is induced in the armature coil</a:t>
            </a:r>
          </a:p>
        </p:txBody>
      </p:sp>
      <p:sp>
        <p:nvSpPr>
          <p:cNvPr id="8" name="TextBox 7"/>
          <p:cNvSpPr txBox="1"/>
          <p:nvPr/>
        </p:nvSpPr>
        <p:spPr bwMode="auto">
          <a:xfrm>
            <a:off x="1801586" y="1589038"/>
            <a:ext cx="7282544" cy="4616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2400" b="1" dirty="0" smtClean="0">
                <a:solidFill>
                  <a:schemeClr val="bg1"/>
                </a:solidFill>
                <a:effectLst>
                  <a:outerShdw blurRad="38100" dist="38100" dir="2700000" algn="tl">
                    <a:srgbClr val="000000">
                      <a:alpha val="43137"/>
                    </a:srgbClr>
                  </a:outerShdw>
                </a:effectLst>
                <a:latin typeface="+mj-lt"/>
              </a:rPr>
              <a:t>4. </a:t>
            </a:r>
            <a:r>
              <a:rPr kumimoji="1" lang="en-US" sz="1600" b="1" dirty="0" smtClean="0">
                <a:solidFill>
                  <a:schemeClr val="bg1"/>
                </a:solidFill>
                <a:effectLst>
                  <a:outerShdw blurRad="38100" dist="38100" dir="2700000" algn="tl">
                    <a:srgbClr val="000000">
                      <a:alpha val="43137"/>
                    </a:srgbClr>
                  </a:outerShdw>
                </a:effectLst>
                <a:latin typeface="+mj-lt"/>
              </a:rPr>
              <a:t>The direction of induced current can be found using Flemings right hand rule</a:t>
            </a:r>
          </a:p>
        </p:txBody>
      </p:sp>
      <p:sp>
        <p:nvSpPr>
          <p:cNvPr id="9" name="TextBox 8"/>
          <p:cNvSpPr txBox="1"/>
          <p:nvPr/>
        </p:nvSpPr>
        <p:spPr bwMode="auto">
          <a:xfrm>
            <a:off x="1801586" y="2393603"/>
            <a:ext cx="7282544" cy="461665"/>
          </a:xfrm>
          <a:prstGeom prst="rect">
            <a:avLst/>
          </a:prstGeom>
          <a:noFill/>
          <a:ln w="9525">
            <a:noFill/>
            <a:miter lim="800000"/>
            <a:headEnd/>
            <a:tailEnd/>
          </a:ln>
          <a:effectLst/>
        </p:spPr>
        <p:txBody>
          <a:bodyPr wrap="square" rtlCol="0">
            <a:spAutoFit/>
          </a:bodyPr>
          <a:lstStyle/>
          <a:p>
            <a:pPr eaLnBrk="1" hangingPunct="1">
              <a:spcBef>
                <a:spcPct val="50000"/>
              </a:spcBef>
            </a:pPr>
            <a:r>
              <a:rPr kumimoji="1" lang="en-US" sz="2400" b="1" dirty="0" smtClean="0">
                <a:solidFill>
                  <a:schemeClr val="bg1"/>
                </a:solidFill>
                <a:effectLst>
                  <a:outerShdw blurRad="38100" dist="38100" dir="2700000" algn="tl">
                    <a:srgbClr val="000000">
                      <a:alpha val="43137"/>
                    </a:srgbClr>
                  </a:outerShdw>
                </a:effectLst>
                <a:latin typeface="+mj-lt"/>
              </a:rPr>
              <a:t>5. </a:t>
            </a:r>
            <a:r>
              <a:rPr kumimoji="1" lang="en-US" sz="1600" b="1" dirty="0" smtClean="0">
                <a:solidFill>
                  <a:schemeClr val="bg1"/>
                </a:solidFill>
                <a:effectLst>
                  <a:outerShdw blurRad="38100" dist="38100" dir="2700000" algn="tl">
                    <a:srgbClr val="000000">
                      <a:alpha val="43137"/>
                    </a:srgbClr>
                  </a:outerShdw>
                </a:effectLst>
                <a:latin typeface="+mj-lt"/>
              </a:rPr>
              <a:t>In the first half cycle, current flows from brush B</a:t>
            </a:r>
            <a:r>
              <a:rPr kumimoji="1" lang="en-US" sz="1600" b="1" baseline="-25000" dirty="0" smtClean="0">
                <a:solidFill>
                  <a:schemeClr val="bg1"/>
                </a:solidFill>
                <a:effectLst>
                  <a:outerShdw blurRad="38100" dist="38100" dir="2700000" algn="tl">
                    <a:srgbClr val="000000">
                      <a:alpha val="43137"/>
                    </a:srgbClr>
                  </a:outerShdw>
                </a:effectLst>
                <a:latin typeface="+mj-lt"/>
              </a:rPr>
              <a:t>1</a:t>
            </a:r>
            <a:r>
              <a:rPr kumimoji="1" lang="en-US" sz="1600" b="1" dirty="0" smtClean="0">
                <a:solidFill>
                  <a:schemeClr val="bg1"/>
                </a:solidFill>
                <a:effectLst>
                  <a:outerShdw blurRad="38100" dist="38100" dir="2700000" algn="tl">
                    <a:srgbClr val="000000">
                      <a:alpha val="43137"/>
                    </a:srgbClr>
                  </a:outerShdw>
                </a:effectLst>
                <a:latin typeface="+mj-lt"/>
              </a:rPr>
              <a:t> to B</a:t>
            </a:r>
            <a:r>
              <a:rPr kumimoji="1" lang="en-US" sz="1600" b="1" baseline="-25000" dirty="0" smtClean="0">
                <a:solidFill>
                  <a:schemeClr val="bg1"/>
                </a:solidFill>
                <a:effectLst>
                  <a:outerShdw blurRad="38100" dist="38100" dir="2700000" algn="tl">
                    <a:srgbClr val="000000">
                      <a:alpha val="43137"/>
                    </a:srgbClr>
                  </a:outerShdw>
                </a:effectLst>
                <a:latin typeface="+mj-lt"/>
              </a:rPr>
              <a:t>2</a:t>
            </a:r>
          </a:p>
        </p:txBody>
      </p:sp>
      <p:sp>
        <p:nvSpPr>
          <p:cNvPr id="11" name="TextBox 10"/>
          <p:cNvSpPr txBox="1"/>
          <p:nvPr/>
        </p:nvSpPr>
        <p:spPr bwMode="auto">
          <a:xfrm>
            <a:off x="1801586" y="2779068"/>
            <a:ext cx="7005276" cy="461665"/>
          </a:xfrm>
          <a:prstGeom prst="rect">
            <a:avLst/>
          </a:prstGeom>
          <a:noFill/>
          <a:ln w="9525">
            <a:noFill/>
            <a:miter lim="800000"/>
            <a:headEnd/>
            <a:tailEnd/>
          </a:ln>
          <a:effectLst/>
        </p:spPr>
        <p:txBody>
          <a:bodyPr wrap="square" rtlCol="0">
            <a:spAutoFit/>
          </a:bodyPr>
          <a:lstStyle/>
          <a:p>
            <a:pPr>
              <a:spcBef>
                <a:spcPct val="50000"/>
              </a:spcBef>
            </a:pPr>
            <a:r>
              <a:rPr kumimoji="1" lang="en-US" sz="2400" b="1" dirty="0" smtClean="0">
                <a:solidFill>
                  <a:schemeClr val="bg1"/>
                </a:solidFill>
                <a:effectLst>
                  <a:outerShdw blurRad="38100" dist="38100" dir="2700000" algn="tl">
                    <a:srgbClr val="000000">
                      <a:alpha val="43137"/>
                    </a:srgbClr>
                  </a:outerShdw>
                </a:effectLst>
                <a:latin typeface="+mj-lt"/>
              </a:rPr>
              <a:t>6. </a:t>
            </a:r>
            <a:r>
              <a:rPr kumimoji="1" lang="en-US" sz="1600" b="1" dirty="0">
                <a:solidFill>
                  <a:schemeClr val="bg1"/>
                </a:solidFill>
                <a:effectLst>
                  <a:outerShdw blurRad="38100" dist="38100" dir="2700000" algn="tl">
                    <a:srgbClr val="000000">
                      <a:alpha val="43137"/>
                    </a:srgbClr>
                  </a:outerShdw>
                </a:effectLst>
              </a:rPr>
              <a:t>In the </a:t>
            </a:r>
            <a:r>
              <a:rPr kumimoji="1" lang="en-US" sz="1600" b="1" dirty="0" smtClean="0">
                <a:solidFill>
                  <a:schemeClr val="bg1"/>
                </a:solidFill>
                <a:effectLst>
                  <a:outerShdw blurRad="38100" dist="38100" dir="2700000" algn="tl">
                    <a:srgbClr val="000000">
                      <a:alpha val="43137"/>
                    </a:srgbClr>
                  </a:outerShdw>
                </a:effectLst>
              </a:rPr>
              <a:t>next </a:t>
            </a:r>
            <a:r>
              <a:rPr kumimoji="1" lang="en-US" sz="1600" b="1" dirty="0">
                <a:solidFill>
                  <a:schemeClr val="bg1"/>
                </a:solidFill>
                <a:effectLst>
                  <a:outerShdw blurRad="38100" dist="38100" dir="2700000" algn="tl">
                    <a:srgbClr val="000000">
                      <a:alpha val="43137"/>
                    </a:srgbClr>
                  </a:outerShdw>
                </a:effectLst>
              </a:rPr>
              <a:t>half cycle, current flows from brush </a:t>
            </a:r>
            <a:r>
              <a:rPr kumimoji="1" lang="en-US" sz="1600" b="1" dirty="0" smtClean="0">
                <a:solidFill>
                  <a:schemeClr val="bg1"/>
                </a:solidFill>
                <a:effectLst>
                  <a:outerShdw blurRad="38100" dist="38100" dir="2700000" algn="tl">
                    <a:srgbClr val="000000">
                      <a:alpha val="43137"/>
                    </a:srgbClr>
                  </a:outerShdw>
                </a:effectLst>
              </a:rPr>
              <a:t>B</a:t>
            </a:r>
            <a:r>
              <a:rPr kumimoji="1" lang="en-US" sz="1600" b="1" baseline="-25000" dirty="0">
                <a:solidFill>
                  <a:schemeClr val="bg1"/>
                </a:solidFill>
                <a:effectLst>
                  <a:outerShdw blurRad="38100" dist="38100" dir="2700000" algn="tl">
                    <a:srgbClr val="000000">
                      <a:alpha val="43137"/>
                    </a:srgbClr>
                  </a:outerShdw>
                </a:effectLst>
              </a:rPr>
              <a:t>2</a:t>
            </a:r>
            <a:r>
              <a:rPr kumimoji="1" lang="en-US" sz="1600" b="1" dirty="0" smtClean="0">
                <a:solidFill>
                  <a:schemeClr val="bg1"/>
                </a:solidFill>
                <a:effectLst>
                  <a:outerShdw blurRad="38100" dist="38100" dir="2700000" algn="tl">
                    <a:srgbClr val="000000">
                      <a:alpha val="43137"/>
                    </a:srgbClr>
                  </a:outerShdw>
                </a:effectLst>
              </a:rPr>
              <a:t> </a:t>
            </a:r>
            <a:r>
              <a:rPr kumimoji="1" lang="en-US" sz="1600" b="1" dirty="0">
                <a:solidFill>
                  <a:schemeClr val="bg1"/>
                </a:solidFill>
                <a:effectLst>
                  <a:outerShdw blurRad="38100" dist="38100" dir="2700000" algn="tl">
                    <a:srgbClr val="000000">
                      <a:alpha val="43137"/>
                    </a:srgbClr>
                  </a:outerShdw>
                </a:effectLst>
              </a:rPr>
              <a:t>to </a:t>
            </a:r>
            <a:r>
              <a:rPr kumimoji="1" lang="en-US" sz="1600" b="1" dirty="0" smtClean="0">
                <a:solidFill>
                  <a:schemeClr val="bg1"/>
                </a:solidFill>
                <a:effectLst>
                  <a:outerShdw blurRad="38100" dist="38100" dir="2700000" algn="tl">
                    <a:srgbClr val="000000">
                      <a:alpha val="43137"/>
                    </a:srgbClr>
                  </a:outerShdw>
                </a:effectLst>
              </a:rPr>
              <a:t>B</a:t>
            </a:r>
            <a:r>
              <a:rPr kumimoji="1" lang="en-US" sz="1600" b="1" baseline="-25000" dirty="0">
                <a:solidFill>
                  <a:schemeClr val="bg1"/>
                </a:solidFill>
                <a:effectLst>
                  <a:outerShdw blurRad="38100" dist="38100" dir="2700000" algn="tl">
                    <a:srgbClr val="000000">
                      <a:alpha val="43137"/>
                    </a:srgbClr>
                  </a:outerShdw>
                </a:effectLst>
              </a:rPr>
              <a:t>1</a:t>
            </a:r>
          </a:p>
        </p:txBody>
      </p:sp>
      <p:sp>
        <p:nvSpPr>
          <p:cNvPr id="13" name="TextBox 12"/>
          <p:cNvSpPr txBox="1"/>
          <p:nvPr/>
        </p:nvSpPr>
        <p:spPr bwMode="auto">
          <a:xfrm>
            <a:off x="1801586" y="3426827"/>
            <a:ext cx="6019800" cy="461665"/>
          </a:xfrm>
          <a:prstGeom prst="rect">
            <a:avLst/>
          </a:prstGeom>
          <a:noFill/>
          <a:ln w="9525">
            <a:noFill/>
            <a:miter lim="800000"/>
            <a:headEnd/>
            <a:tailEnd/>
          </a:ln>
          <a:effectLst/>
        </p:spPr>
        <p:txBody>
          <a:bodyPr wrap="square" rtlCol="0">
            <a:spAutoFit/>
          </a:bodyPr>
          <a:lstStyle/>
          <a:p>
            <a:pPr>
              <a:spcBef>
                <a:spcPct val="50000"/>
              </a:spcBef>
            </a:pPr>
            <a:r>
              <a:rPr kumimoji="1" lang="en-US" sz="2400" b="1" dirty="0" smtClean="0">
                <a:solidFill>
                  <a:schemeClr val="bg1"/>
                </a:solidFill>
                <a:effectLst>
                  <a:outerShdw blurRad="38100" dist="38100" dir="2700000" algn="tl">
                    <a:srgbClr val="000000">
                      <a:alpha val="43137"/>
                    </a:srgbClr>
                  </a:outerShdw>
                </a:effectLst>
              </a:rPr>
              <a:t>7. </a:t>
            </a:r>
            <a:r>
              <a:rPr kumimoji="1" lang="en-US" sz="1600" b="1" dirty="0" smtClean="0">
                <a:solidFill>
                  <a:schemeClr val="bg1"/>
                </a:solidFill>
                <a:effectLst>
                  <a:outerShdw blurRad="38100" dist="38100" dir="2700000" algn="tl">
                    <a:srgbClr val="000000">
                      <a:alpha val="43137"/>
                    </a:srgbClr>
                  </a:outerShdw>
                </a:effectLst>
              </a:rPr>
              <a:t>Such a current changes its direction periodically</a:t>
            </a:r>
            <a:endParaRPr kumimoji="1" lang="en-US" sz="1600" b="1" dirty="0">
              <a:solidFill>
                <a:schemeClr val="bg1"/>
              </a:solidFill>
              <a:effectLst>
                <a:outerShdw blurRad="38100" dist="38100" dir="2700000" algn="tl">
                  <a:srgbClr val="000000">
                    <a:alpha val="43137"/>
                  </a:srgbClr>
                </a:outerShdw>
              </a:effectLst>
            </a:endParaRPr>
          </a:p>
        </p:txBody>
      </p:sp>
      <p:sp>
        <p:nvSpPr>
          <p:cNvPr id="14" name="TextBox 13"/>
          <p:cNvSpPr txBox="1"/>
          <p:nvPr/>
        </p:nvSpPr>
        <p:spPr bwMode="auto">
          <a:xfrm>
            <a:off x="1793421" y="3727103"/>
            <a:ext cx="6809014" cy="461665"/>
          </a:xfrm>
          <a:prstGeom prst="rect">
            <a:avLst/>
          </a:prstGeom>
          <a:noFill/>
          <a:ln w="9525">
            <a:noFill/>
            <a:miter lim="800000"/>
            <a:headEnd/>
            <a:tailEnd/>
          </a:ln>
          <a:effectLst/>
        </p:spPr>
        <p:txBody>
          <a:bodyPr wrap="square" rtlCol="0">
            <a:spAutoFit/>
          </a:bodyPr>
          <a:lstStyle/>
          <a:p>
            <a:pPr>
              <a:spcBef>
                <a:spcPct val="50000"/>
              </a:spcBef>
            </a:pPr>
            <a:r>
              <a:rPr kumimoji="1" lang="en-US" sz="2400" b="1" dirty="0" smtClean="0">
                <a:solidFill>
                  <a:schemeClr val="bg1"/>
                </a:solidFill>
                <a:effectLst>
                  <a:outerShdw blurRad="38100" dist="38100" dir="2700000" algn="tl">
                    <a:srgbClr val="000000">
                      <a:alpha val="43137"/>
                    </a:srgbClr>
                  </a:outerShdw>
                </a:effectLst>
              </a:rPr>
              <a:t>8. </a:t>
            </a:r>
            <a:r>
              <a:rPr kumimoji="1" lang="en-US" sz="1600" b="1" dirty="0" smtClean="0">
                <a:solidFill>
                  <a:schemeClr val="bg1"/>
                </a:solidFill>
                <a:effectLst>
                  <a:outerShdw blurRad="38100" dist="38100" dir="2700000" algn="tl">
                    <a:srgbClr val="000000">
                      <a:alpha val="43137"/>
                    </a:srgbClr>
                  </a:outerShdw>
                </a:effectLst>
              </a:rPr>
              <a:t>The current produced is called Alternating current</a:t>
            </a:r>
            <a:endParaRPr kumimoji="1" lang="en-US" sz="1600" b="1" dirty="0">
              <a:solidFill>
                <a:schemeClr val="bg1"/>
              </a:solidFill>
              <a:effectLst>
                <a:outerShdw blurRad="38100" dist="38100" dir="2700000" algn="tl">
                  <a:srgbClr val="000000">
                    <a:alpha val="43137"/>
                  </a:srgbClr>
                </a:outerShdw>
              </a:effectLst>
            </a:endParaRPr>
          </a:p>
        </p:txBody>
      </p:sp>
      <p:sp>
        <p:nvSpPr>
          <p:cNvPr id="15" name="TextBox 14"/>
          <p:cNvSpPr txBox="1"/>
          <p:nvPr/>
        </p:nvSpPr>
        <p:spPr bwMode="auto">
          <a:xfrm>
            <a:off x="1793421" y="4036368"/>
            <a:ext cx="7005276" cy="461665"/>
          </a:xfrm>
          <a:prstGeom prst="rect">
            <a:avLst/>
          </a:prstGeom>
          <a:noFill/>
          <a:ln w="9525">
            <a:noFill/>
            <a:miter lim="800000"/>
            <a:headEnd/>
            <a:tailEnd/>
          </a:ln>
          <a:effectLst/>
        </p:spPr>
        <p:txBody>
          <a:bodyPr wrap="square" rtlCol="0">
            <a:spAutoFit/>
          </a:bodyPr>
          <a:lstStyle/>
          <a:p>
            <a:pPr>
              <a:spcBef>
                <a:spcPct val="50000"/>
              </a:spcBef>
            </a:pPr>
            <a:r>
              <a:rPr kumimoji="1" lang="en-US" sz="2400" b="1" dirty="0" smtClean="0">
                <a:solidFill>
                  <a:schemeClr val="bg1"/>
                </a:solidFill>
                <a:effectLst>
                  <a:outerShdw blurRad="38100" dist="38100" dir="2700000" algn="tl">
                    <a:srgbClr val="000000">
                      <a:alpha val="43137"/>
                    </a:srgbClr>
                  </a:outerShdw>
                </a:effectLst>
              </a:rPr>
              <a:t>9. </a:t>
            </a:r>
            <a:r>
              <a:rPr kumimoji="1" lang="en-US" sz="1600" b="1" dirty="0" smtClean="0">
                <a:solidFill>
                  <a:schemeClr val="bg1"/>
                </a:solidFill>
                <a:effectLst>
                  <a:outerShdw blurRad="38100" dist="38100" dir="2700000" algn="tl">
                    <a:srgbClr val="000000">
                      <a:alpha val="43137"/>
                    </a:srgbClr>
                  </a:outerShdw>
                </a:effectLst>
              </a:rPr>
              <a:t>Hence, this generator is called an AC generator</a:t>
            </a:r>
            <a:endParaRPr kumimoji="1" lang="en-US" sz="1600" b="1" dirty="0">
              <a:solidFill>
                <a:schemeClr val="bg1"/>
              </a:solidFill>
              <a:effectLst>
                <a:outerShdw blurRad="38100" dist="38100" dir="2700000" algn="tl">
                  <a:srgbClr val="000000">
                    <a:alpha val="43137"/>
                  </a:srgbClr>
                </a:outerShdw>
              </a:effectLst>
            </a:endParaRPr>
          </a:p>
        </p:txBody>
      </p:sp>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456" t="7685" r="33158" b="50673"/>
          <a:stretch/>
        </p:blipFill>
        <p:spPr bwMode="auto">
          <a:xfrm>
            <a:off x="20798" y="196698"/>
            <a:ext cx="1665896" cy="1101433"/>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371" t="13059" r="6459" b="29293"/>
          <a:stretch/>
        </p:blipFill>
        <p:spPr bwMode="auto">
          <a:xfrm>
            <a:off x="22313" y="1369368"/>
            <a:ext cx="1666113" cy="935117"/>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35" t="49582" r="26108" b="20693"/>
          <a:stretch/>
        </p:blipFill>
        <p:spPr bwMode="auto">
          <a:xfrm>
            <a:off x="33694" y="2393603"/>
            <a:ext cx="1654732" cy="927905"/>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879" t="9372" r="6879" b="20415"/>
          <a:stretch/>
        </p:blipFill>
        <p:spPr bwMode="auto">
          <a:xfrm>
            <a:off x="20798" y="3426827"/>
            <a:ext cx="1650999" cy="1075323"/>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230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left)">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wipe(left)">
                                      <p:cBhvr>
                                        <p:cTn id="27" dur="500"/>
                                        <p:tgtEl>
                                          <p:spTgt spid="20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53"/>
                                        </p:tgtEl>
                                        <p:attrNameLst>
                                          <p:attrName>style.visibility</p:attrName>
                                        </p:attrNameLst>
                                      </p:cBhvr>
                                      <p:to>
                                        <p:strVal val="visible"/>
                                      </p:to>
                                    </p:set>
                                    <p:animEffect transition="in" filter="wipe(left)">
                                      <p:cBhvr>
                                        <p:cTn id="37" dur="500"/>
                                        <p:tgtEl>
                                          <p:spTgt spid="20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54"/>
                                        </p:tgtEl>
                                        <p:attrNameLst>
                                          <p:attrName>style.visibility</p:attrName>
                                        </p:attrNameLst>
                                      </p:cBhvr>
                                      <p:to>
                                        <p:strVal val="visible"/>
                                      </p:to>
                                    </p:set>
                                    <p:animEffect transition="in" filter="wipe(left)">
                                      <p:cBhvr>
                                        <p:cTn id="52" dur="500"/>
                                        <p:tgtEl>
                                          <p:spTgt spid="205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8" grpId="0"/>
      <p:bldP spid="9" grpId="0"/>
      <p:bldP spid="11"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d drive\MJ WORK\Pooja mam (physics)\CBSE (X)\Magnetic Effect of Electric Current\Raw\wpid-room-interior-with-parquet-and-brick-wall_23-2147512498-1170x1170.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20685"/>
          <a:stretch/>
        </p:blipFill>
        <p:spPr bwMode="auto">
          <a:xfrm>
            <a:off x="-857250" y="-3524250"/>
            <a:ext cx="11144250" cy="8839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d drive\MJ WORK\Pooja mam (physics)\State board\9th state board\3_Current Electricity\Raw\backgroun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4375"/>
          <a:stretch/>
        </p:blipFill>
        <p:spPr bwMode="auto">
          <a:xfrm>
            <a:off x="-3132914" y="1914072"/>
            <a:ext cx="15240000" cy="3905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p:nvPr/>
        </p:nvSpPr>
        <p:spPr>
          <a:xfrm>
            <a:off x="1752600" y="1327864"/>
            <a:ext cx="1600200" cy="1905000"/>
          </a:xfrm>
          <a:custGeom>
            <a:avLst/>
            <a:gdLst>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05000">
                <a:moveTo>
                  <a:pt x="0" y="0"/>
                </a:moveTo>
                <a:lnTo>
                  <a:pt x="1219200" y="0"/>
                </a:lnTo>
                <a:cubicBezTo>
                  <a:pt x="623888" y="544512"/>
                  <a:pt x="947737" y="1698626"/>
                  <a:pt x="1219200" y="1905000"/>
                </a:cubicBezTo>
                <a:lnTo>
                  <a:pt x="0" y="1905000"/>
                </a:lnTo>
                <a:lnTo>
                  <a:pt x="0" y="0"/>
                </a:lnTo>
                <a:close/>
              </a:path>
            </a:pathLst>
          </a:custGeom>
          <a:solidFill>
            <a:srgbClr val="FF0000"/>
          </a:solidFill>
          <a:ln>
            <a:solidFill>
              <a:srgbClr val="FF0000"/>
            </a:solidFill>
          </a:ln>
          <a:scene3d>
            <a:camera prst="perspectiveRight" fov="3600000">
              <a:rot lat="845342" lon="747097" rev="112194"/>
            </a:camera>
            <a:lightRig rig="threePt" dir="t"/>
          </a:scene3d>
          <a:sp3d extrusionH="635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p:nvPr/>
        </p:nvSpPr>
        <p:spPr>
          <a:xfrm rot="10800000">
            <a:off x="6222274" y="1335946"/>
            <a:ext cx="1524000" cy="1905000"/>
          </a:xfrm>
          <a:custGeom>
            <a:avLst/>
            <a:gdLst>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05000">
                <a:moveTo>
                  <a:pt x="0" y="0"/>
                </a:moveTo>
                <a:lnTo>
                  <a:pt x="1219200" y="0"/>
                </a:lnTo>
                <a:cubicBezTo>
                  <a:pt x="623888" y="544512"/>
                  <a:pt x="947737" y="1698626"/>
                  <a:pt x="1219200" y="1905000"/>
                </a:cubicBezTo>
                <a:lnTo>
                  <a:pt x="0" y="1905000"/>
                </a:lnTo>
                <a:lnTo>
                  <a:pt x="0" y="0"/>
                </a:lnTo>
                <a:close/>
              </a:path>
            </a:pathLst>
          </a:custGeom>
          <a:solidFill>
            <a:srgbClr val="0000FF"/>
          </a:solidFill>
          <a:ln>
            <a:solidFill>
              <a:srgbClr val="0000FF"/>
            </a:solidFill>
          </a:ln>
          <a:scene3d>
            <a:camera prst="perspectiveRight" fov="3900000">
              <a:rot lat="20648024" lon="717953" rev="21505037"/>
            </a:camera>
            <a:lightRig rig="threePt" dir="t"/>
          </a:scene3d>
          <a:sp3d extrusionH="635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1723191" y="1371724"/>
            <a:ext cx="1204466" cy="1449348"/>
            <a:chOff x="274388" y="2950918"/>
            <a:chExt cx="1204466" cy="1449348"/>
          </a:xfrm>
          <a:scene3d>
            <a:camera prst="perspectiveRight"/>
            <a:lightRig rig="threePt" dir="t"/>
          </a:scene3d>
        </p:grpSpPr>
        <p:sp>
          <p:nvSpPr>
            <p:cNvPr id="7" name="Rectangle 6"/>
            <p:cNvSpPr/>
            <p:nvPr/>
          </p:nvSpPr>
          <p:spPr>
            <a:xfrm>
              <a:off x="309944" y="2953716"/>
              <a:ext cx="1168910" cy="1446550"/>
            </a:xfrm>
            <a:prstGeom prst="rect">
              <a:avLst/>
            </a:prstGeom>
          </p:spPr>
          <p:txBody>
            <a:bodyPr wrap="none">
              <a:spAutoFit/>
              <a:sp3d extrusionH="127000">
                <a:extrusionClr>
                  <a:schemeClr val="bg1"/>
                </a:extrusionClr>
              </a:sp3d>
            </a:bodyPr>
            <a:lstStyle/>
            <a:p>
              <a:r>
                <a:rPr lang="en-US" sz="8800" b="1" dirty="0" smtClean="0">
                  <a:effectLst>
                    <a:outerShdw blurRad="38100" dist="38100" dir="2700000" algn="tl">
                      <a:srgbClr val="000000">
                        <a:alpha val="43137"/>
                      </a:srgbClr>
                    </a:outerShdw>
                  </a:effectLst>
                  <a:latin typeface="Copperplate Gothic Bold" pitchFamily="34" charset="0"/>
                  <a:cs typeface="Narkisim" pitchFamily="34" charset="-79"/>
                </a:rPr>
                <a:t>N</a:t>
              </a:r>
              <a:endParaRPr lang="en-US" sz="8800" b="1" dirty="0">
                <a:effectLst>
                  <a:outerShdw blurRad="38100" dist="38100" dir="2700000" algn="tl">
                    <a:srgbClr val="000000">
                      <a:alpha val="43137"/>
                    </a:srgbClr>
                  </a:outerShdw>
                </a:effectLst>
                <a:latin typeface="Copperplate Gothic Bold" pitchFamily="34" charset="0"/>
                <a:cs typeface="Narkisim" pitchFamily="34" charset="-79"/>
              </a:endParaRPr>
            </a:p>
          </p:txBody>
        </p:sp>
        <p:sp>
          <p:nvSpPr>
            <p:cNvPr id="8" name="Rectangle 7"/>
            <p:cNvSpPr/>
            <p:nvPr/>
          </p:nvSpPr>
          <p:spPr>
            <a:xfrm>
              <a:off x="274388" y="2950918"/>
              <a:ext cx="1168910" cy="1446550"/>
            </a:xfrm>
            <a:prstGeom prst="rect">
              <a:avLst/>
            </a:prstGeom>
          </p:spPr>
          <p:txBody>
            <a:bodyPr wrap="none">
              <a:spAutoFit/>
              <a:sp3d extrusionH="127000">
                <a:extrusionClr>
                  <a:schemeClr val="bg1"/>
                </a:extrusionClr>
              </a:sp3d>
            </a:bodyPr>
            <a:lstStyle/>
            <a:p>
              <a:r>
                <a:rPr lang="en-US" sz="8800" b="1" dirty="0" smtClean="0">
                  <a:solidFill>
                    <a:schemeClr val="bg1"/>
                  </a:solidFill>
                  <a:effectLst>
                    <a:outerShdw blurRad="38100" dist="38100" dir="2700000" algn="tl">
                      <a:srgbClr val="000000">
                        <a:alpha val="43137"/>
                      </a:srgbClr>
                    </a:outerShdw>
                  </a:effectLst>
                  <a:latin typeface="Copperplate Gothic Bold" pitchFamily="34" charset="0"/>
                  <a:cs typeface="Narkisim" pitchFamily="34" charset="-79"/>
                </a:rPr>
                <a:t>N</a:t>
              </a:r>
              <a:endParaRPr lang="en-US" sz="8800" b="1" dirty="0">
                <a:solidFill>
                  <a:schemeClr val="bg1"/>
                </a:solidFill>
                <a:effectLst>
                  <a:outerShdw blurRad="38100" dist="38100" dir="2700000" algn="tl">
                    <a:srgbClr val="000000">
                      <a:alpha val="43137"/>
                    </a:srgbClr>
                  </a:outerShdw>
                </a:effectLst>
                <a:latin typeface="Copperplate Gothic Bold" pitchFamily="34" charset="0"/>
                <a:cs typeface="Narkisim" pitchFamily="34" charset="-79"/>
              </a:endParaRPr>
            </a:p>
          </p:txBody>
        </p:sp>
      </p:grpSp>
      <p:grpSp>
        <p:nvGrpSpPr>
          <p:cNvPr id="9" name="Group 8"/>
          <p:cNvGrpSpPr/>
          <p:nvPr/>
        </p:nvGrpSpPr>
        <p:grpSpPr>
          <a:xfrm>
            <a:off x="6637129" y="1298935"/>
            <a:ext cx="1032945" cy="1449348"/>
            <a:chOff x="464343" y="3212526"/>
            <a:chExt cx="1032945" cy="1449348"/>
          </a:xfrm>
          <a:scene3d>
            <a:camera prst="perspectiveRight" fov="2100000">
              <a:rot lat="297721" lon="20699988" rev="52218"/>
            </a:camera>
            <a:lightRig rig="threePt" dir="t"/>
          </a:scene3d>
        </p:grpSpPr>
        <p:sp>
          <p:nvSpPr>
            <p:cNvPr id="10" name="Rectangle 9"/>
            <p:cNvSpPr/>
            <p:nvPr/>
          </p:nvSpPr>
          <p:spPr>
            <a:xfrm>
              <a:off x="499899" y="3215324"/>
              <a:ext cx="997389" cy="1446550"/>
            </a:xfrm>
            <a:prstGeom prst="rect">
              <a:avLst/>
            </a:prstGeom>
          </p:spPr>
          <p:txBody>
            <a:bodyPr wrap="none">
              <a:spAutoFit/>
              <a:sp3d extrusionH="127000"/>
            </a:bodyPr>
            <a:lstStyle/>
            <a:p>
              <a:r>
                <a:rPr lang="en-US" sz="8800" b="1" dirty="0" smtClean="0">
                  <a:effectLst>
                    <a:outerShdw blurRad="38100" dist="38100" dir="2700000" algn="tl">
                      <a:srgbClr val="000000">
                        <a:alpha val="43137"/>
                      </a:srgbClr>
                    </a:outerShdw>
                  </a:effectLst>
                  <a:latin typeface="Copperplate Gothic Bold" pitchFamily="34" charset="0"/>
                  <a:cs typeface="Narkisim" pitchFamily="34" charset="-79"/>
                </a:rPr>
                <a:t>S</a:t>
              </a:r>
              <a:endParaRPr lang="en-US" sz="8800" b="1" dirty="0">
                <a:effectLst>
                  <a:outerShdw blurRad="38100" dist="38100" dir="2700000" algn="tl">
                    <a:srgbClr val="000000">
                      <a:alpha val="43137"/>
                    </a:srgbClr>
                  </a:outerShdw>
                </a:effectLst>
                <a:latin typeface="Copperplate Gothic Bold" pitchFamily="34" charset="0"/>
                <a:cs typeface="Narkisim" pitchFamily="34" charset="-79"/>
              </a:endParaRPr>
            </a:p>
          </p:txBody>
        </p:sp>
        <p:sp>
          <p:nvSpPr>
            <p:cNvPr id="11" name="Rectangle 10"/>
            <p:cNvSpPr/>
            <p:nvPr/>
          </p:nvSpPr>
          <p:spPr>
            <a:xfrm>
              <a:off x="464343" y="3212526"/>
              <a:ext cx="997389" cy="1446550"/>
            </a:xfrm>
            <a:prstGeom prst="rect">
              <a:avLst/>
            </a:prstGeom>
          </p:spPr>
          <p:txBody>
            <a:bodyPr wrap="none">
              <a:spAutoFit/>
              <a:sp3d extrusionH="127000"/>
            </a:bodyPr>
            <a:lstStyle/>
            <a:p>
              <a:r>
                <a:rPr lang="en-US" sz="8800" b="1" dirty="0" smtClean="0">
                  <a:solidFill>
                    <a:schemeClr val="bg1"/>
                  </a:solidFill>
                  <a:effectLst>
                    <a:outerShdw blurRad="38100" dist="38100" dir="2700000" algn="tl">
                      <a:srgbClr val="000000">
                        <a:alpha val="43137"/>
                      </a:srgbClr>
                    </a:outerShdw>
                  </a:effectLst>
                  <a:latin typeface="Copperplate Gothic Bold" pitchFamily="34" charset="0"/>
                  <a:cs typeface="Narkisim" pitchFamily="34" charset="-79"/>
                </a:rPr>
                <a:t>S</a:t>
              </a:r>
              <a:endParaRPr lang="en-US" sz="8800" b="1" dirty="0">
                <a:solidFill>
                  <a:schemeClr val="bg1"/>
                </a:solidFill>
                <a:effectLst>
                  <a:outerShdw blurRad="38100" dist="38100" dir="2700000" algn="tl">
                    <a:srgbClr val="000000">
                      <a:alpha val="43137"/>
                    </a:srgbClr>
                  </a:outerShdw>
                </a:effectLst>
                <a:latin typeface="Copperplate Gothic Bold" pitchFamily="34" charset="0"/>
                <a:cs typeface="Narkisim" pitchFamily="34" charset="-79"/>
              </a:endParaRPr>
            </a:p>
          </p:txBody>
        </p:sp>
      </p:grpSp>
      <p:sp>
        <p:nvSpPr>
          <p:cNvPr id="12" name="Rectangle 11"/>
          <p:cNvSpPr/>
          <p:nvPr/>
        </p:nvSpPr>
        <p:spPr>
          <a:xfrm>
            <a:off x="573225" y="285750"/>
            <a:ext cx="3203954" cy="492443"/>
          </a:xfrm>
          <a:prstGeom prst="rect">
            <a:avLst/>
          </a:prstGeom>
          <a:ln>
            <a:noFill/>
          </a:ln>
          <a:effectLst>
            <a:glow rad="127000">
              <a:srgbClr val="FFFF00"/>
            </a:glow>
          </a:effectLst>
        </p:spPr>
        <p:txBody>
          <a:bodyPr wrap="none">
            <a:spAutoFit/>
          </a:bodyPr>
          <a:lstStyle/>
          <a:p>
            <a:pPr algn="ctr"/>
            <a:r>
              <a:rPr lang="en-US" sz="2600" b="1" dirty="0" smtClean="0">
                <a:ln>
                  <a:solidFill>
                    <a:schemeClr val="tx1"/>
                  </a:solidFill>
                </a:ln>
                <a:solidFill>
                  <a:schemeClr val="bg1"/>
                </a:solidFill>
                <a:effectLst>
                  <a:outerShdw blurRad="38100" dist="38100" dir="2700000" algn="tl">
                    <a:srgbClr val="000000">
                      <a:alpha val="43137"/>
                    </a:srgbClr>
                  </a:outerShdw>
                </a:effectLst>
                <a:latin typeface="Copperplate Gothic Bold" pitchFamily="34" charset="0"/>
              </a:rPr>
              <a:t>DC GENERATOR</a:t>
            </a:r>
            <a:endParaRPr lang="en-US" sz="2600" b="1" dirty="0">
              <a:ln>
                <a:solidFill>
                  <a:schemeClr val="tx1"/>
                </a:solidFill>
              </a:ln>
              <a:solidFill>
                <a:schemeClr val="bg1"/>
              </a:solidFill>
              <a:effectLst>
                <a:outerShdw blurRad="38100" dist="38100" dir="2700000" algn="tl">
                  <a:srgbClr val="000000">
                    <a:alpha val="43137"/>
                  </a:srgbClr>
                </a:outerShdw>
              </a:effectLst>
              <a:latin typeface="Copperplate Gothic Bold" pitchFamily="34" charset="0"/>
            </a:endParaRPr>
          </a:p>
        </p:txBody>
      </p:sp>
      <p:grpSp>
        <p:nvGrpSpPr>
          <p:cNvPr id="13" name="Group 12"/>
          <p:cNvGrpSpPr/>
          <p:nvPr/>
        </p:nvGrpSpPr>
        <p:grpSpPr>
          <a:xfrm>
            <a:off x="2035412" y="912696"/>
            <a:ext cx="783988" cy="62975"/>
            <a:chOff x="1416313" y="1016263"/>
            <a:chExt cx="783988" cy="62975"/>
          </a:xfrm>
          <a:solidFill>
            <a:schemeClr val="bg1"/>
          </a:solidFill>
        </p:grpSpPr>
        <p:cxnSp>
          <p:nvCxnSpPr>
            <p:cNvPr id="14" name="Straight Connector 13"/>
            <p:cNvCxnSpPr/>
            <p:nvPr/>
          </p:nvCxnSpPr>
          <p:spPr>
            <a:xfrm>
              <a:off x="1447800" y="1047750"/>
              <a:ext cx="752501" cy="0"/>
            </a:xfrm>
            <a:prstGeom prst="line">
              <a:avLst/>
            </a:prstGeom>
            <a:grpFill/>
            <a:ln w="12700">
              <a:solidFill>
                <a:schemeClr val="bg1"/>
              </a:solidFill>
            </a:ln>
          </p:spPr>
          <p:style>
            <a:lnRef idx="3">
              <a:schemeClr val="dk1"/>
            </a:lnRef>
            <a:fillRef idx="0">
              <a:schemeClr val="dk1"/>
            </a:fillRef>
            <a:effectRef idx="2">
              <a:schemeClr val="dk1"/>
            </a:effectRef>
            <a:fontRef idx="minor">
              <a:schemeClr val="tx1"/>
            </a:fontRef>
          </p:style>
        </p:cxnSp>
        <p:sp>
          <p:nvSpPr>
            <p:cNvPr id="15" name="Oval 14"/>
            <p:cNvSpPr/>
            <p:nvPr/>
          </p:nvSpPr>
          <p:spPr>
            <a:xfrm>
              <a:off x="1416313" y="1016263"/>
              <a:ext cx="62975" cy="62975"/>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726904" y="801058"/>
            <a:ext cx="1277915" cy="293878"/>
            <a:chOff x="433956" y="893862"/>
            <a:chExt cx="1277915" cy="293878"/>
          </a:xfrm>
        </p:grpSpPr>
        <p:sp>
          <p:nvSpPr>
            <p:cNvPr id="17" name="Rounded Rectangle 16"/>
            <p:cNvSpPr/>
            <p:nvPr/>
          </p:nvSpPr>
          <p:spPr>
            <a:xfrm>
              <a:off x="434711" y="893862"/>
              <a:ext cx="1276401" cy="286251"/>
            </a:xfrm>
            <a:prstGeom prst="roundRect">
              <a:avLst>
                <a:gd name="adj" fmla="val 0"/>
              </a:avLst>
            </a:prstGeom>
            <a:solidFill>
              <a:srgbClr val="99FF33"/>
            </a:solidFill>
            <a:ln w="12700">
              <a:noFill/>
            </a:ln>
            <a:effectLst>
              <a:glow>
                <a:schemeClr val="accent3">
                  <a:satMod val="175000"/>
                  <a:alpha val="40000"/>
                </a:schemeClr>
              </a:glow>
              <a:outerShdw blurRad="38100" sx="1000" sy="1000" algn="ctr" rotWithShape="0">
                <a:srgbClr val="000000"/>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bwMode="auto">
            <a:xfrm>
              <a:off x="433956" y="895352"/>
              <a:ext cx="1277915" cy="292388"/>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1300" b="1" dirty="0" smtClean="0">
                  <a:latin typeface="Arial" pitchFamily="34" charset="0"/>
                  <a:cs typeface="Arial" pitchFamily="34" charset="0"/>
                </a:rPr>
                <a:t>NORTH POLE</a:t>
              </a:r>
            </a:p>
          </p:txBody>
        </p:sp>
      </p:grpSp>
      <p:grpSp>
        <p:nvGrpSpPr>
          <p:cNvPr id="19" name="Group 18"/>
          <p:cNvGrpSpPr/>
          <p:nvPr/>
        </p:nvGrpSpPr>
        <p:grpSpPr>
          <a:xfrm flipH="1">
            <a:off x="6543682" y="799363"/>
            <a:ext cx="783988" cy="62975"/>
            <a:chOff x="1416313" y="1016263"/>
            <a:chExt cx="783988" cy="62975"/>
          </a:xfrm>
          <a:solidFill>
            <a:schemeClr val="bg1"/>
          </a:solidFill>
        </p:grpSpPr>
        <p:cxnSp>
          <p:nvCxnSpPr>
            <p:cNvPr id="20" name="Straight Connector 19"/>
            <p:cNvCxnSpPr/>
            <p:nvPr/>
          </p:nvCxnSpPr>
          <p:spPr>
            <a:xfrm>
              <a:off x="1447800" y="1047750"/>
              <a:ext cx="752501" cy="0"/>
            </a:xfrm>
            <a:prstGeom prst="line">
              <a:avLst/>
            </a:prstGeom>
            <a:grpFill/>
            <a:ln w="12700">
              <a:solidFill>
                <a:schemeClr val="bg1"/>
              </a:solidFill>
            </a:ln>
          </p:spPr>
          <p:style>
            <a:lnRef idx="3">
              <a:schemeClr val="dk1"/>
            </a:lnRef>
            <a:fillRef idx="0">
              <a:schemeClr val="dk1"/>
            </a:fillRef>
            <a:effectRef idx="2">
              <a:schemeClr val="dk1"/>
            </a:effectRef>
            <a:fontRef idx="minor">
              <a:schemeClr val="tx1"/>
            </a:fontRef>
          </p:style>
        </p:cxnSp>
        <p:sp>
          <p:nvSpPr>
            <p:cNvPr id="21" name="Oval 20"/>
            <p:cNvSpPr/>
            <p:nvPr/>
          </p:nvSpPr>
          <p:spPr>
            <a:xfrm>
              <a:off x="1416313" y="1016263"/>
              <a:ext cx="62975" cy="62975"/>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7338777" y="686510"/>
            <a:ext cx="1276401" cy="292388"/>
            <a:chOff x="434711" y="890793"/>
            <a:chExt cx="1276401" cy="292388"/>
          </a:xfrm>
        </p:grpSpPr>
        <p:sp>
          <p:nvSpPr>
            <p:cNvPr id="23" name="Rounded Rectangle 22"/>
            <p:cNvSpPr/>
            <p:nvPr/>
          </p:nvSpPr>
          <p:spPr>
            <a:xfrm>
              <a:off x="434711" y="893862"/>
              <a:ext cx="1276401" cy="286251"/>
            </a:xfrm>
            <a:prstGeom prst="roundRect">
              <a:avLst>
                <a:gd name="adj" fmla="val 0"/>
              </a:avLst>
            </a:prstGeom>
            <a:solidFill>
              <a:srgbClr val="99FF33"/>
            </a:solidFill>
            <a:ln w="12700">
              <a:noFill/>
            </a:ln>
            <a:effectLst>
              <a:glow>
                <a:schemeClr val="accent3">
                  <a:satMod val="175000"/>
                  <a:alpha val="40000"/>
                </a:schemeClr>
              </a:glow>
              <a:outerShdw blurRad="38100" sx="1000" sy="1000" algn="ctr" rotWithShape="0">
                <a:srgbClr val="000000"/>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bwMode="auto">
            <a:xfrm>
              <a:off x="438766" y="890793"/>
              <a:ext cx="1268297" cy="292388"/>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1300" b="1" dirty="0" smtClean="0">
                  <a:latin typeface="Arial" pitchFamily="34" charset="0"/>
                  <a:cs typeface="Arial" pitchFamily="34" charset="0"/>
                </a:rPr>
                <a:t>SOUTH POLE</a:t>
              </a:r>
            </a:p>
          </p:txBody>
        </p:sp>
      </p:grpSp>
      <p:grpSp>
        <p:nvGrpSpPr>
          <p:cNvPr id="25" name="Group 24"/>
          <p:cNvGrpSpPr/>
          <p:nvPr/>
        </p:nvGrpSpPr>
        <p:grpSpPr>
          <a:xfrm>
            <a:off x="1618622" y="2647950"/>
            <a:ext cx="2178516" cy="62975"/>
            <a:chOff x="1416313" y="1016263"/>
            <a:chExt cx="2178516" cy="62975"/>
          </a:xfrm>
          <a:solidFill>
            <a:schemeClr val="bg1"/>
          </a:solidFill>
        </p:grpSpPr>
        <p:cxnSp>
          <p:nvCxnSpPr>
            <p:cNvPr id="26" name="Straight Connector 25"/>
            <p:cNvCxnSpPr/>
            <p:nvPr/>
          </p:nvCxnSpPr>
          <p:spPr>
            <a:xfrm>
              <a:off x="1447800" y="1047750"/>
              <a:ext cx="2147029" cy="0"/>
            </a:xfrm>
            <a:prstGeom prst="line">
              <a:avLst/>
            </a:prstGeom>
            <a:grpFill/>
            <a:ln w="12700">
              <a:solidFill>
                <a:schemeClr val="bg1"/>
              </a:solidFill>
            </a:ln>
          </p:spPr>
          <p:style>
            <a:lnRef idx="3">
              <a:schemeClr val="dk1"/>
            </a:lnRef>
            <a:fillRef idx="0">
              <a:schemeClr val="dk1"/>
            </a:fillRef>
            <a:effectRef idx="2">
              <a:schemeClr val="dk1"/>
            </a:effectRef>
            <a:fontRef idx="minor">
              <a:schemeClr val="tx1"/>
            </a:fontRef>
          </p:style>
        </p:cxnSp>
        <p:sp>
          <p:nvSpPr>
            <p:cNvPr id="27" name="Oval 26"/>
            <p:cNvSpPr/>
            <p:nvPr/>
          </p:nvSpPr>
          <p:spPr>
            <a:xfrm>
              <a:off x="1416313" y="1016263"/>
              <a:ext cx="62975" cy="62975"/>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p:cNvGrpSpPr/>
          <p:nvPr/>
        </p:nvGrpSpPr>
        <p:grpSpPr>
          <a:xfrm rot="10800000">
            <a:off x="3326130" y="1413002"/>
            <a:ext cx="2819400" cy="1450848"/>
            <a:chOff x="2197608" y="2038350"/>
            <a:chExt cx="3733800" cy="1450848"/>
          </a:xfrm>
          <a:scene3d>
            <a:camera prst="perspectiveLeft" fov="7200000">
              <a:rot lat="3600000" lon="0" rev="0"/>
            </a:camera>
            <a:lightRig rig="threePt" dir="t"/>
          </a:scene3d>
        </p:grpSpPr>
        <p:cxnSp>
          <p:nvCxnSpPr>
            <p:cNvPr id="153" name="Straight Connector 152"/>
            <p:cNvCxnSpPr/>
            <p:nvPr/>
          </p:nvCxnSpPr>
          <p:spPr>
            <a:xfrm>
              <a:off x="2197608" y="2038350"/>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197608" y="2245614"/>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197608" y="2452878"/>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197608" y="2660142"/>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2197608" y="2867406"/>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197608" y="3074670"/>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197608" y="3281934"/>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197608" y="3489198"/>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33400" y="2507962"/>
            <a:ext cx="1054877" cy="292388"/>
            <a:chOff x="545473" y="890793"/>
            <a:chExt cx="1054877" cy="292388"/>
          </a:xfrm>
        </p:grpSpPr>
        <p:sp>
          <p:nvSpPr>
            <p:cNvPr id="29" name="Rounded Rectangle 28"/>
            <p:cNvSpPr/>
            <p:nvPr/>
          </p:nvSpPr>
          <p:spPr>
            <a:xfrm>
              <a:off x="545473" y="893862"/>
              <a:ext cx="1054877" cy="286251"/>
            </a:xfrm>
            <a:prstGeom prst="roundRect">
              <a:avLst>
                <a:gd name="adj" fmla="val 0"/>
              </a:avLst>
            </a:prstGeom>
            <a:solidFill>
              <a:srgbClr val="99FF33"/>
            </a:solidFill>
            <a:ln w="12700">
              <a:noFill/>
            </a:ln>
            <a:effectLst>
              <a:glow>
                <a:schemeClr val="accent3">
                  <a:satMod val="175000"/>
                  <a:alpha val="40000"/>
                </a:schemeClr>
              </a:glow>
              <a:outerShdw blurRad="38100" sx="1000" sy="1000" algn="ctr" rotWithShape="0">
                <a:srgbClr val="000000"/>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bwMode="auto">
            <a:xfrm>
              <a:off x="574219" y="890793"/>
              <a:ext cx="997389" cy="292388"/>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1300" b="1" dirty="0" smtClean="0">
                  <a:latin typeface="Arial" pitchFamily="34" charset="0"/>
                  <a:cs typeface="Arial" pitchFamily="34" charset="0"/>
                </a:rPr>
                <a:t>BRUSHES</a:t>
              </a:r>
            </a:p>
          </p:txBody>
        </p:sp>
      </p:grpSp>
      <p:grpSp>
        <p:nvGrpSpPr>
          <p:cNvPr id="31" name="Group 30"/>
          <p:cNvGrpSpPr/>
          <p:nvPr/>
        </p:nvGrpSpPr>
        <p:grpSpPr>
          <a:xfrm>
            <a:off x="4112772" y="377825"/>
            <a:ext cx="1276401" cy="295670"/>
            <a:chOff x="434711" y="884443"/>
            <a:chExt cx="1276401" cy="295670"/>
          </a:xfrm>
        </p:grpSpPr>
        <p:sp>
          <p:nvSpPr>
            <p:cNvPr id="32" name="Rounded Rectangle 31"/>
            <p:cNvSpPr/>
            <p:nvPr/>
          </p:nvSpPr>
          <p:spPr>
            <a:xfrm>
              <a:off x="434711" y="893862"/>
              <a:ext cx="1276401" cy="286251"/>
            </a:xfrm>
            <a:prstGeom prst="roundRect">
              <a:avLst>
                <a:gd name="adj" fmla="val 0"/>
              </a:avLst>
            </a:prstGeom>
            <a:solidFill>
              <a:srgbClr val="99FF33"/>
            </a:solidFill>
            <a:ln w="12700">
              <a:noFill/>
            </a:ln>
            <a:effectLst>
              <a:glow>
                <a:schemeClr val="accent3">
                  <a:satMod val="175000"/>
                  <a:alpha val="40000"/>
                </a:schemeClr>
              </a:glow>
              <a:outerShdw blurRad="38100" sx="1000" sy="1000" algn="ctr" rotWithShape="0">
                <a:srgbClr val="000000"/>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bwMode="auto">
            <a:xfrm>
              <a:off x="509875" y="884443"/>
              <a:ext cx="1126079" cy="292388"/>
            </a:xfrm>
            <a:prstGeom prst="rect">
              <a:avLst/>
            </a:prstGeom>
            <a:noFill/>
            <a:ln w="9525">
              <a:noFill/>
              <a:miter lim="800000"/>
              <a:headEnd/>
              <a:tailEnd/>
            </a:ln>
            <a:effectLst/>
          </p:spPr>
          <p:txBody>
            <a:bodyPr wrap="none" rtlCol="0">
              <a:spAutoFit/>
            </a:bodyPr>
            <a:lstStyle/>
            <a:p>
              <a:pPr algn="ctr">
                <a:spcBef>
                  <a:spcPct val="50000"/>
                </a:spcBef>
              </a:pPr>
              <a:r>
                <a:rPr kumimoji="1" lang="en-US" sz="1300" b="1" dirty="0" smtClean="0">
                  <a:latin typeface="Arial" pitchFamily="34" charset="0"/>
                  <a:cs typeface="Arial" pitchFamily="34" charset="0"/>
                </a:rPr>
                <a:t>ARMATURE</a:t>
              </a:r>
            </a:p>
          </p:txBody>
        </p:sp>
      </p:grpSp>
      <p:grpSp>
        <p:nvGrpSpPr>
          <p:cNvPr id="34" name="Group 33"/>
          <p:cNvGrpSpPr/>
          <p:nvPr/>
        </p:nvGrpSpPr>
        <p:grpSpPr>
          <a:xfrm flipH="1">
            <a:off x="4931012" y="3105150"/>
            <a:ext cx="783988" cy="62975"/>
            <a:chOff x="1416313" y="1016263"/>
            <a:chExt cx="783988" cy="62975"/>
          </a:xfrm>
          <a:solidFill>
            <a:schemeClr val="bg1"/>
          </a:solidFill>
        </p:grpSpPr>
        <p:cxnSp>
          <p:nvCxnSpPr>
            <p:cNvPr id="35" name="Straight Connector 34"/>
            <p:cNvCxnSpPr/>
            <p:nvPr/>
          </p:nvCxnSpPr>
          <p:spPr>
            <a:xfrm>
              <a:off x="1447800" y="1047750"/>
              <a:ext cx="752501" cy="0"/>
            </a:xfrm>
            <a:prstGeom prst="line">
              <a:avLst/>
            </a:prstGeom>
            <a:grpFill/>
            <a:ln w="12700">
              <a:solidFill>
                <a:schemeClr val="bg1"/>
              </a:solidFill>
            </a:ln>
          </p:spPr>
          <p:style>
            <a:lnRef idx="3">
              <a:schemeClr val="dk1"/>
            </a:lnRef>
            <a:fillRef idx="0">
              <a:schemeClr val="dk1"/>
            </a:fillRef>
            <a:effectRef idx="2">
              <a:schemeClr val="dk1"/>
            </a:effectRef>
            <a:fontRef idx="minor">
              <a:schemeClr val="tx1"/>
            </a:fontRef>
          </p:style>
        </p:cxnSp>
        <p:sp>
          <p:nvSpPr>
            <p:cNvPr id="36" name="Oval 35"/>
            <p:cNvSpPr/>
            <p:nvPr/>
          </p:nvSpPr>
          <p:spPr>
            <a:xfrm>
              <a:off x="1416313" y="1016263"/>
              <a:ext cx="62975" cy="62975"/>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5791421" y="3011906"/>
            <a:ext cx="1386130" cy="298029"/>
            <a:chOff x="503993" y="952617"/>
            <a:chExt cx="1386130" cy="298029"/>
          </a:xfrm>
        </p:grpSpPr>
        <p:sp>
          <p:nvSpPr>
            <p:cNvPr id="38" name="Rounded Rectangle 37"/>
            <p:cNvSpPr/>
            <p:nvPr/>
          </p:nvSpPr>
          <p:spPr>
            <a:xfrm>
              <a:off x="503993" y="952617"/>
              <a:ext cx="1385652" cy="286251"/>
            </a:xfrm>
            <a:prstGeom prst="roundRect">
              <a:avLst>
                <a:gd name="adj" fmla="val 0"/>
              </a:avLst>
            </a:prstGeom>
            <a:solidFill>
              <a:srgbClr val="99FF33"/>
            </a:solidFill>
            <a:ln w="12700">
              <a:noFill/>
            </a:ln>
            <a:effectLst>
              <a:glow>
                <a:schemeClr val="accent3">
                  <a:satMod val="175000"/>
                  <a:alpha val="40000"/>
                </a:schemeClr>
              </a:glow>
              <a:outerShdw blurRad="38100" sx="1000" sy="1000" algn="ctr" rotWithShape="0">
                <a:srgbClr val="000000"/>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bwMode="auto">
            <a:xfrm>
              <a:off x="508526" y="958258"/>
              <a:ext cx="1381597" cy="292388"/>
            </a:xfrm>
            <a:prstGeom prst="rect">
              <a:avLst/>
            </a:prstGeom>
            <a:noFill/>
            <a:ln w="9525">
              <a:noFill/>
              <a:miter lim="800000"/>
              <a:headEnd/>
              <a:tailEnd/>
            </a:ln>
            <a:effectLst/>
          </p:spPr>
          <p:txBody>
            <a:bodyPr wrap="none" rtlCol="0">
              <a:spAutoFit/>
            </a:bodyPr>
            <a:lstStyle/>
            <a:p>
              <a:pPr algn="ctr">
                <a:spcBef>
                  <a:spcPct val="50000"/>
                </a:spcBef>
              </a:pPr>
              <a:r>
                <a:rPr kumimoji="1" lang="en-US" sz="1300" b="1" dirty="0" smtClean="0">
                  <a:latin typeface="Arial" pitchFamily="34" charset="0"/>
                  <a:cs typeface="Arial" pitchFamily="34" charset="0"/>
                </a:rPr>
                <a:t>COMMUTATOR</a:t>
              </a:r>
              <a:endParaRPr kumimoji="1" lang="en-US" sz="1300" b="1" dirty="0">
                <a:latin typeface="Arial" pitchFamily="34" charset="0"/>
                <a:cs typeface="Arial" pitchFamily="34" charset="0"/>
              </a:endParaRPr>
            </a:p>
          </p:txBody>
        </p:sp>
      </p:grpSp>
      <p:grpSp>
        <p:nvGrpSpPr>
          <p:cNvPr id="40" name="Group 39"/>
          <p:cNvGrpSpPr/>
          <p:nvPr/>
        </p:nvGrpSpPr>
        <p:grpSpPr>
          <a:xfrm>
            <a:off x="1447800" y="2419350"/>
            <a:ext cx="6670044" cy="1365250"/>
            <a:chOff x="1447800" y="2656746"/>
            <a:chExt cx="6670044" cy="1365250"/>
          </a:xfrm>
        </p:grpSpPr>
        <p:sp>
          <p:nvSpPr>
            <p:cNvPr id="41" name="Freeform 40"/>
            <p:cNvSpPr/>
            <p:nvPr/>
          </p:nvSpPr>
          <p:spPr>
            <a:xfrm>
              <a:off x="1447800" y="2656746"/>
              <a:ext cx="6670044" cy="1365250"/>
            </a:xfrm>
            <a:custGeom>
              <a:avLst/>
              <a:gdLst>
                <a:gd name="connsiteX0" fmla="*/ 1819275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3695700 w 4695825"/>
                <a:gd name="connsiteY5" fmla="*/ 19050 h 1362075"/>
                <a:gd name="connsiteX0" fmla="*/ 1852613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3695700 w 4695825"/>
                <a:gd name="connsiteY5" fmla="*/ 19050 h 1362075"/>
                <a:gd name="connsiteX0" fmla="*/ 1852613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3418894 w 4695825"/>
                <a:gd name="connsiteY5" fmla="*/ 19050 h 1362075"/>
                <a:gd name="connsiteX0" fmla="*/ 1911928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3418894 w 4695825"/>
                <a:gd name="connsiteY5" fmla="*/ 19050 h 1362075"/>
                <a:gd name="connsiteX0" fmla="*/ 1911928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2900315 w 4695825"/>
                <a:gd name="connsiteY5" fmla="*/ 6350 h 1362075"/>
                <a:gd name="connsiteX0" fmla="*/ 1795695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2900315 w 4695825"/>
                <a:gd name="connsiteY5" fmla="*/ 6350 h 1362075"/>
                <a:gd name="connsiteX0" fmla="*/ 1688403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2900315 w 4695825"/>
                <a:gd name="connsiteY5" fmla="*/ 6350 h 1362075"/>
                <a:gd name="connsiteX0" fmla="*/ 1688403 w 4695825"/>
                <a:gd name="connsiteY0" fmla="*/ 31750 h 1365250"/>
                <a:gd name="connsiteX1" fmla="*/ 19050 w 4695825"/>
                <a:gd name="connsiteY1" fmla="*/ 31750 h 1365250"/>
                <a:gd name="connsiteX2" fmla="*/ 0 w 4695825"/>
                <a:gd name="connsiteY2" fmla="*/ 1365250 h 1365250"/>
                <a:gd name="connsiteX3" fmla="*/ 4695825 w 4695825"/>
                <a:gd name="connsiteY3" fmla="*/ 1355725 h 1365250"/>
                <a:gd name="connsiteX4" fmla="*/ 4629150 w 4695825"/>
                <a:gd name="connsiteY4" fmla="*/ 3175 h 1365250"/>
                <a:gd name="connsiteX5" fmla="*/ 2829905 w 4695825"/>
                <a:gd name="connsiteY5" fmla="*/ 0 h 136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825" h="1365250">
                  <a:moveTo>
                    <a:pt x="1688403" y="31750"/>
                  </a:moveTo>
                  <a:lnTo>
                    <a:pt x="19050" y="31750"/>
                  </a:lnTo>
                  <a:lnTo>
                    <a:pt x="0" y="1365250"/>
                  </a:lnTo>
                  <a:lnTo>
                    <a:pt x="4695825" y="1355725"/>
                  </a:lnTo>
                  <a:lnTo>
                    <a:pt x="4629150" y="3175"/>
                  </a:lnTo>
                  <a:lnTo>
                    <a:pt x="2829905" y="0"/>
                  </a:lnTo>
                </a:path>
              </a:pathLst>
            </a:custGeom>
            <a:noFill/>
            <a:ln w="57150">
              <a:solidFill>
                <a:schemeClr val="accent6">
                  <a:lumMod val="75000"/>
                </a:schemeClr>
              </a:solidFill>
            </a:ln>
            <a:scene3d>
              <a:camera prst="perspectiveRelaxedModerately" fov="6300000">
                <a:rot lat="18599978" lon="0" rev="0"/>
              </a:camera>
              <a:lightRig rig="threePt" dir="t"/>
            </a:scene3d>
            <a:sp3d>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5184775" y="3072671"/>
              <a:ext cx="271637" cy="0"/>
            </a:xfrm>
            <a:prstGeom prst="line">
              <a:avLst/>
            </a:prstGeom>
            <a:ln w="177800">
              <a:solidFill>
                <a:schemeClr val="tx1"/>
              </a:solidFill>
            </a:ln>
            <a:scene3d>
              <a:camera prst="perspectiveRight">
                <a:rot lat="1200000" lon="0" rev="0"/>
              </a:camera>
              <a:lightRig rig="threePt" dir="t"/>
            </a:scene3d>
            <a:sp3d extrusionH="64135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779043" y="3047897"/>
              <a:ext cx="274320" cy="0"/>
            </a:xfrm>
            <a:prstGeom prst="line">
              <a:avLst/>
            </a:prstGeom>
            <a:ln w="177800">
              <a:solidFill>
                <a:schemeClr val="tx1"/>
              </a:solidFill>
            </a:ln>
            <a:scene3d>
              <a:camera prst="perspectiveRight">
                <a:rot lat="1200000" lon="0" rev="0"/>
              </a:camera>
              <a:lightRig rig="threePt" dir="t"/>
            </a:scene3d>
            <a:sp3d extrusionH="641350"/>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rot="16200000" flipH="1">
            <a:off x="4420104" y="990807"/>
            <a:ext cx="671567" cy="62975"/>
            <a:chOff x="1416313" y="1016263"/>
            <a:chExt cx="671567" cy="62975"/>
          </a:xfrm>
          <a:solidFill>
            <a:schemeClr val="bg1"/>
          </a:solidFill>
        </p:grpSpPr>
        <p:cxnSp>
          <p:nvCxnSpPr>
            <p:cNvPr id="45" name="Straight Connector 44"/>
            <p:cNvCxnSpPr/>
            <p:nvPr/>
          </p:nvCxnSpPr>
          <p:spPr>
            <a:xfrm rot="16200000" flipH="1">
              <a:off x="1767840" y="727711"/>
              <a:ext cx="0" cy="640080"/>
            </a:xfrm>
            <a:prstGeom prst="line">
              <a:avLst/>
            </a:prstGeom>
            <a:grpFill/>
            <a:ln w="12700">
              <a:solidFill>
                <a:schemeClr val="bg1"/>
              </a:solidFill>
            </a:ln>
          </p:spPr>
          <p:style>
            <a:lnRef idx="3">
              <a:schemeClr val="dk1"/>
            </a:lnRef>
            <a:fillRef idx="0">
              <a:schemeClr val="dk1"/>
            </a:fillRef>
            <a:effectRef idx="2">
              <a:schemeClr val="dk1"/>
            </a:effectRef>
            <a:fontRef idx="minor">
              <a:schemeClr val="tx1"/>
            </a:fontRef>
          </p:style>
        </p:cxnSp>
        <p:sp>
          <p:nvSpPr>
            <p:cNvPr id="46" name="Oval 45"/>
            <p:cNvSpPr/>
            <p:nvPr/>
          </p:nvSpPr>
          <p:spPr>
            <a:xfrm>
              <a:off x="1416313" y="1016263"/>
              <a:ext cx="62975" cy="62975"/>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rot="10800000">
            <a:off x="3365683" y="771525"/>
            <a:ext cx="2819400" cy="1450848"/>
            <a:chOff x="2197608" y="2038350"/>
            <a:chExt cx="3733800" cy="1450848"/>
          </a:xfrm>
          <a:scene3d>
            <a:camera prst="perspectiveLeft" fov="7200000">
              <a:rot lat="3600000" lon="0" rev="0"/>
            </a:camera>
            <a:lightRig rig="threePt" dir="t"/>
          </a:scene3d>
        </p:grpSpPr>
        <p:cxnSp>
          <p:nvCxnSpPr>
            <p:cNvPr id="173" name="Straight Connector 172"/>
            <p:cNvCxnSpPr/>
            <p:nvPr/>
          </p:nvCxnSpPr>
          <p:spPr>
            <a:xfrm>
              <a:off x="2197608" y="2038350"/>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197608" y="2245614"/>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197608" y="2452878"/>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197608" y="2660142"/>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2197608" y="2867406"/>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2197608" y="3074670"/>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2197608" y="3281934"/>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2197608" y="3489198"/>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grpSp>
      <p:sp>
        <p:nvSpPr>
          <p:cNvPr id="47" name="Freeform 46"/>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108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3930627" y="2066001"/>
            <a:ext cx="1364003" cy="1188721"/>
            <a:chOff x="2723623" y="5574029"/>
            <a:chExt cx="1364003" cy="1188721"/>
          </a:xfrm>
          <a:scene3d>
            <a:camera prst="perspectiveLeft">
              <a:rot lat="0" lon="1200000" rev="0"/>
            </a:camera>
            <a:lightRig rig="threePt" dir="t"/>
          </a:scene3d>
        </p:grpSpPr>
        <p:sp>
          <p:nvSpPr>
            <p:cNvPr id="49" name="Block Arc 48"/>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Block Arc 49"/>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1" name="Group 50"/>
          <p:cNvGrpSpPr/>
          <p:nvPr/>
        </p:nvGrpSpPr>
        <p:grpSpPr>
          <a:xfrm>
            <a:off x="2518689" y="4069359"/>
            <a:ext cx="1403086" cy="62975"/>
            <a:chOff x="1416313" y="1016263"/>
            <a:chExt cx="1403086" cy="62975"/>
          </a:xfrm>
          <a:solidFill>
            <a:schemeClr val="bg1"/>
          </a:solidFill>
        </p:grpSpPr>
        <p:cxnSp>
          <p:nvCxnSpPr>
            <p:cNvPr id="52" name="Straight Connector 51"/>
            <p:cNvCxnSpPr/>
            <p:nvPr/>
          </p:nvCxnSpPr>
          <p:spPr>
            <a:xfrm>
              <a:off x="1447799" y="1047750"/>
              <a:ext cx="1371600" cy="0"/>
            </a:xfrm>
            <a:prstGeom prst="line">
              <a:avLst/>
            </a:prstGeom>
            <a:grpFill/>
            <a:ln w="12700">
              <a:solidFill>
                <a:schemeClr val="bg1"/>
              </a:solidFill>
            </a:ln>
          </p:spPr>
          <p:style>
            <a:lnRef idx="3">
              <a:schemeClr val="dk1"/>
            </a:lnRef>
            <a:fillRef idx="0">
              <a:schemeClr val="dk1"/>
            </a:fillRef>
            <a:effectRef idx="2">
              <a:schemeClr val="dk1"/>
            </a:effectRef>
            <a:fontRef idx="minor">
              <a:schemeClr val="tx1"/>
            </a:fontRef>
          </p:style>
        </p:cxnSp>
        <p:sp>
          <p:nvSpPr>
            <p:cNvPr id="53" name="Oval 52"/>
            <p:cNvSpPr/>
            <p:nvPr/>
          </p:nvSpPr>
          <p:spPr>
            <a:xfrm>
              <a:off x="1416313" y="1016263"/>
              <a:ext cx="62975" cy="62975"/>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807999" y="3960380"/>
            <a:ext cx="1625600" cy="295669"/>
            <a:chOff x="545473" y="893862"/>
            <a:chExt cx="1625600" cy="295669"/>
          </a:xfrm>
        </p:grpSpPr>
        <p:sp>
          <p:nvSpPr>
            <p:cNvPr id="55" name="Rounded Rectangle 54"/>
            <p:cNvSpPr/>
            <p:nvPr/>
          </p:nvSpPr>
          <p:spPr>
            <a:xfrm>
              <a:off x="545473" y="893862"/>
              <a:ext cx="1625600" cy="286251"/>
            </a:xfrm>
            <a:prstGeom prst="roundRect">
              <a:avLst>
                <a:gd name="adj" fmla="val 0"/>
              </a:avLst>
            </a:prstGeom>
            <a:solidFill>
              <a:srgbClr val="99FF33"/>
            </a:solidFill>
            <a:ln w="12700">
              <a:noFill/>
            </a:ln>
            <a:effectLst>
              <a:glow>
                <a:schemeClr val="accent3">
                  <a:satMod val="175000"/>
                  <a:alpha val="40000"/>
                </a:schemeClr>
              </a:glow>
              <a:outerShdw blurRad="38100" sx="1000" sy="1000" algn="ctr" rotWithShape="0">
                <a:srgbClr val="000000"/>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bwMode="auto">
            <a:xfrm>
              <a:off x="574219" y="897143"/>
              <a:ext cx="1571453" cy="292388"/>
            </a:xfrm>
            <a:prstGeom prst="rect">
              <a:avLst/>
            </a:prstGeom>
            <a:noFill/>
            <a:ln w="9525">
              <a:noFill/>
              <a:miter lim="800000"/>
              <a:headEnd/>
              <a:tailEnd/>
            </a:ln>
            <a:effectLst/>
          </p:spPr>
          <p:txBody>
            <a:bodyPr wrap="square" rtlCol="0">
              <a:spAutoFit/>
            </a:bodyPr>
            <a:lstStyle/>
            <a:p>
              <a:pPr algn="ctr" eaLnBrk="1" hangingPunct="1">
                <a:spcBef>
                  <a:spcPct val="50000"/>
                </a:spcBef>
              </a:pPr>
              <a:r>
                <a:rPr kumimoji="1" lang="en-US" sz="1300" b="1" dirty="0" smtClean="0">
                  <a:latin typeface="Arial" pitchFamily="34" charset="0"/>
                  <a:cs typeface="Arial" pitchFamily="34" charset="0"/>
                </a:rPr>
                <a:t>GALVANOMETER</a:t>
              </a:r>
            </a:p>
          </p:txBody>
        </p:sp>
      </p:grpSp>
      <p:grpSp>
        <p:nvGrpSpPr>
          <p:cNvPr id="57" name="Group 56"/>
          <p:cNvGrpSpPr/>
          <p:nvPr/>
        </p:nvGrpSpPr>
        <p:grpSpPr>
          <a:xfrm>
            <a:off x="3884574" y="3170199"/>
            <a:ext cx="1386366" cy="1529542"/>
            <a:chOff x="3085619" y="1047750"/>
            <a:chExt cx="3352800" cy="3699055"/>
          </a:xfrm>
        </p:grpSpPr>
        <p:sp>
          <p:nvSpPr>
            <p:cNvPr id="58" name="Oval 57"/>
            <p:cNvSpPr/>
            <p:nvPr/>
          </p:nvSpPr>
          <p:spPr>
            <a:xfrm>
              <a:off x="3085619" y="1047750"/>
              <a:ext cx="3352800" cy="33528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p:cNvSpPr/>
            <p:nvPr/>
          </p:nvSpPr>
          <p:spPr>
            <a:xfrm>
              <a:off x="3453919" y="1416050"/>
              <a:ext cx="2616200" cy="2616200"/>
            </a:xfrm>
            <a:prstGeom prst="ellipse">
              <a:avLst/>
            </a:prstGeom>
            <a:solidFill>
              <a:schemeClr val="bg1"/>
            </a:solidFill>
            <a:ln w="127000"/>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4754919" y="1121228"/>
              <a:ext cx="152401" cy="152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295363" y="3374572"/>
              <a:ext cx="152401" cy="152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6056076" y="3374572"/>
              <a:ext cx="152401" cy="152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bwMode="auto">
            <a:xfrm>
              <a:off x="4431691" y="2386774"/>
              <a:ext cx="663694" cy="558246"/>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900" b="1" dirty="0" smtClean="0">
                  <a:effectLst>
                    <a:outerShdw blurRad="38100" dist="38100" dir="2700000" algn="tl">
                      <a:srgbClr val="000000">
                        <a:alpha val="43137"/>
                      </a:srgbClr>
                    </a:outerShdw>
                  </a:effectLst>
                  <a:latin typeface="Arial" pitchFamily="34" charset="0"/>
                  <a:cs typeface="Arial" pitchFamily="34" charset="0"/>
                </a:rPr>
                <a:t>G</a:t>
              </a:r>
            </a:p>
          </p:txBody>
        </p:sp>
        <p:sp>
          <p:nvSpPr>
            <p:cNvPr id="64" name="Oval 63"/>
            <p:cNvSpPr/>
            <p:nvPr/>
          </p:nvSpPr>
          <p:spPr>
            <a:xfrm>
              <a:off x="4712134" y="3438220"/>
              <a:ext cx="140770" cy="127973"/>
            </a:xfrm>
            <a:prstGeom prst="ellipse">
              <a:avLst/>
            </a:prstGeom>
            <a:solidFill>
              <a:schemeClr val="bg1"/>
            </a:solidFill>
            <a:ln w="200025">
              <a:solidFill>
                <a:schemeClr val="bg1"/>
              </a:solidFill>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5" name="Straight Connector 64"/>
            <p:cNvCxnSpPr/>
            <p:nvPr/>
          </p:nvCxnSpPr>
          <p:spPr>
            <a:xfrm flipH="1">
              <a:off x="4677193" y="3422908"/>
              <a:ext cx="222670" cy="172881"/>
            </a:xfrm>
            <a:prstGeom prst="line">
              <a:avLst/>
            </a:prstGeom>
            <a:scene3d>
              <a:camera prst="orthographicFront"/>
              <a:lightRig rig="threePt" dir="t"/>
            </a:scene3d>
            <a:sp3d>
              <a:bevelT prst="slope"/>
            </a:sp3d>
          </p:spPr>
          <p:style>
            <a:lnRef idx="3">
              <a:schemeClr val="dk1"/>
            </a:lnRef>
            <a:fillRef idx="0">
              <a:schemeClr val="dk1"/>
            </a:fillRef>
            <a:effectRef idx="2">
              <a:schemeClr val="dk1"/>
            </a:effectRef>
            <a:fontRef idx="minor">
              <a:schemeClr val="tx1"/>
            </a:fontRef>
          </p:style>
        </p:cxnSp>
        <p:sp>
          <p:nvSpPr>
            <p:cNvPr id="66" name="TextBox 65"/>
            <p:cNvSpPr txBox="1"/>
            <p:nvPr/>
          </p:nvSpPr>
          <p:spPr bwMode="auto">
            <a:xfrm rot="19503476">
              <a:off x="3601475" y="2208048"/>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30</a:t>
              </a:r>
            </a:p>
          </p:txBody>
        </p:sp>
        <p:sp>
          <p:nvSpPr>
            <p:cNvPr id="67" name="TextBox 66"/>
            <p:cNvSpPr txBox="1"/>
            <p:nvPr/>
          </p:nvSpPr>
          <p:spPr bwMode="auto">
            <a:xfrm rot="19740971">
              <a:off x="3856327" y="2053157"/>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20</a:t>
              </a:r>
            </a:p>
          </p:txBody>
        </p:sp>
        <p:sp>
          <p:nvSpPr>
            <p:cNvPr id="68" name="TextBox 67"/>
            <p:cNvSpPr txBox="1"/>
            <p:nvPr/>
          </p:nvSpPr>
          <p:spPr bwMode="auto">
            <a:xfrm rot="20462376">
              <a:off x="4158887" y="1945356"/>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10</a:t>
              </a:r>
            </a:p>
          </p:txBody>
        </p:sp>
        <p:grpSp>
          <p:nvGrpSpPr>
            <p:cNvPr id="69" name="Group 68"/>
            <p:cNvGrpSpPr/>
            <p:nvPr/>
          </p:nvGrpSpPr>
          <p:grpSpPr>
            <a:xfrm>
              <a:off x="3716650" y="1800565"/>
              <a:ext cx="1075316" cy="519927"/>
              <a:chOff x="5355431" y="1607344"/>
              <a:chExt cx="1075316" cy="519927"/>
            </a:xfrm>
          </p:grpSpPr>
          <p:cxnSp>
            <p:nvCxnSpPr>
              <p:cNvPr id="107" name="Straight Connector 106"/>
              <p:cNvCxnSpPr/>
              <p:nvPr/>
            </p:nvCxnSpPr>
            <p:spPr>
              <a:xfrm>
                <a:off x="5355431" y="2012156"/>
                <a:ext cx="143268" cy="1151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443534" y="2018708"/>
                <a:ext cx="88106" cy="809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468538" y="1991323"/>
                <a:ext cx="89296" cy="916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494730" y="1965402"/>
                <a:ext cx="89296" cy="916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520923" y="1943102"/>
                <a:ext cx="89296" cy="916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534025" y="1885950"/>
                <a:ext cx="111245" cy="1279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5605070" y="1898976"/>
                <a:ext cx="69838" cy="925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5632934" y="1874506"/>
                <a:ext cx="70549" cy="956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5661817" y="1851622"/>
                <a:ext cx="70241" cy="1041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690303" y="1832337"/>
                <a:ext cx="67948" cy="1044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5693957" y="1772463"/>
                <a:ext cx="102394"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765394" y="1799991"/>
                <a:ext cx="64294" cy="1082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5801113" y="1782997"/>
                <a:ext cx="59531" cy="108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832069" y="1767701"/>
                <a:ext cx="58340" cy="1078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864741" y="1748580"/>
                <a:ext cx="53053" cy="116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886450" y="1697831"/>
                <a:ext cx="67062" cy="1595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5938893" y="1725271"/>
                <a:ext cx="45575" cy="113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975968" y="1713841"/>
                <a:ext cx="45575" cy="113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011782" y="1704994"/>
                <a:ext cx="41743" cy="1150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048763" y="1694422"/>
                <a:ext cx="47237" cy="1224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074955" y="1637270"/>
                <a:ext cx="50006" cy="1732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124575" y="1666875"/>
                <a:ext cx="40481" cy="1381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162267" y="1670824"/>
                <a:ext cx="38508" cy="1294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197985" y="1663301"/>
                <a:ext cx="36128" cy="1250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238467" y="1655779"/>
                <a:ext cx="28983" cy="1277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267450" y="1607344"/>
                <a:ext cx="33338" cy="176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310313" y="1643063"/>
                <a:ext cx="21817" cy="1365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6348413" y="1635919"/>
                <a:ext cx="15659" cy="1389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391275" y="1638300"/>
                <a:ext cx="8516" cy="1389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6424613" y="1640681"/>
                <a:ext cx="6134" cy="1294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70" name="Straight Connector 69"/>
            <p:cNvCxnSpPr/>
            <p:nvPr/>
          </p:nvCxnSpPr>
          <p:spPr>
            <a:xfrm flipH="1">
              <a:off x="4829080" y="1770528"/>
              <a:ext cx="337" cy="1975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1" name="Arc 70"/>
            <p:cNvSpPr/>
            <p:nvPr/>
          </p:nvSpPr>
          <p:spPr>
            <a:xfrm rot="19011964">
              <a:off x="3352529" y="1825969"/>
              <a:ext cx="2880141" cy="2920836"/>
            </a:xfrm>
            <a:prstGeom prst="arc">
              <a:avLst>
                <a:gd name="adj1" fmla="val 16099568"/>
                <a:gd name="adj2" fmla="val 21534161"/>
              </a:avLst>
            </a:prstGeom>
            <a:ln w="12700">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72" name="Arc 71"/>
            <p:cNvSpPr/>
            <p:nvPr/>
          </p:nvSpPr>
          <p:spPr>
            <a:xfrm rot="19011964">
              <a:off x="3331942" y="1993856"/>
              <a:ext cx="2801388" cy="2696742"/>
            </a:xfrm>
            <a:prstGeom prst="arc">
              <a:avLst>
                <a:gd name="adj1" fmla="val 16347806"/>
                <a:gd name="adj2" fmla="val 21530192"/>
              </a:avLst>
            </a:prstGeom>
            <a:ln w="12700">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73" name="TextBox 72"/>
            <p:cNvSpPr txBox="1"/>
            <p:nvPr/>
          </p:nvSpPr>
          <p:spPr bwMode="auto">
            <a:xfrm>
              <a:off x="4527794" y="1410489"/>
              <a:ext cx="586159"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0</a:t>
              </a:r>
            </a:p>
          </p:txBody>
        </p:sp>
        <p:grpSp>
          <p:nvGrpSpPr>
            <p:cNvPr id="74" name="Group 73"/>
            <p:cNvGrpSpPr/>
            <p:nvPr/>
          </p:nvGrpSpPr>
          <p:grpSpPr>
            <a:xfrm rot="2742200">
              <a:off x="4807820" y="1872889"/>
              <a:ext cx="1042820" cy="441535"/>
              <a:chOff x="5426721" y="1641467"/>
              <a:chExt cx="1042820" cy="441535"/>
            </a:xfrm>
          </p:grpSpPr>
          <p:cxnSp>
            <p:nvCxnSpPr>
              <p:cNvPr id="78" name="Straight Connector 77"/>
              <p:cNvCxnSpPr/>
              <p:nvPr/>
            </p:nvCxnSpPr>
            <p:spPr>
              <a:xfrm rot="18857800">
                <a:off x="5487292" y="1999444"/>
                <a:ext cx="1954" cy="1230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468538" y="1991323"/>
                <a:ext cx="89296" cy="916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494730" y="1965402"/>
                <a:ext cx="89296" cy="916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8857800" flipH="1">
                <a:off x="5565925" y="1924137"/>
                <a:ext cx="3812" cy="1347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534025" y="1885950"/>
                <a:ext cx="111245" cy="1279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605070" y="1898976"/>
                <a:ext cx="69838" cy="925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632934" y="1874506"/>
                <a:ext cx="70549" cy="956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661817" y="1851622"/>
                <a:ext cx="70241" cy="1041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690303" y="1832337"/>
                <a:ext cx="67948" cy="1044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693957" y="1772463"/>
                <a:ext cx="102394"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765394" y="1799991"/>
                <a:ext cx="64294" cy="1082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801113" y="1782997"/>
                <a:ext cx="59531" cy="108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832069" y="1767701"/>
                <a:ext cx="58340" cy="1078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864741" y="1748580"/>
                <a:ext cx="53053" cy="116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886450" y="1697831"/>
                <a:ext cx="67062" cy="1595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938893" y="1725271"/>
                <a:ext cx="45575" cy="113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975968" y="1713841"/>
                <a:ext cx="45575" cy="113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011782" y="1704994"/>
                <a:ext cx="41743" cy="1150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8857800" flipH="1">
                <a:off x="6044242" y="1696326"/>
                <a:ext cx="50368" cy="1068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8857800" flipH="1">
                <a:off x="6057653" y="1644561"/>
                <a:ext cx="83371" cy="1494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8857800" flipH="1">
                <a:off x="6108835" y="1673507"/>
                <a:ext cx="65880" cy="1123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8857800" flipH="1">
                <a:off x="6148956" y="1667284"/>
                <a:ext cx="58419" cy="1064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8857800" flipH="1">
                <a:off x="6185155" y="1668707"/>
                <a:ext cx="55410" cy="95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8857800" flipH="1">
                <a:off x="6222208" y="1662630"/>
                <a:ext cx="60492" cy="98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8857800" flipH="1">
                <a:off x="6237990" y="1619759"/>
                <a:ext cx="91585" cy="1350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8857800" flipH="1">
                <a:off x="6283105" y="1654529"/>
                <a:ext cx="74524" cy="1008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18857800" flipH="1">
                <a:off x="6313332" y="1650702"/>
                <a:ext cx="82433" cy="975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8857800" flipH="1">
                <a:off x="6350244" y="1655591"/>
                <a:ext cx="86850" cy="914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8857800" flipH="1">
                <a:off x="6378800" y="1659987"/>
                <a:ext cx="91761" cy="897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5" name="TextBox 74"/>
            <p:cNvSpPr txBox="1"/>
            <p:nvPr/>
          </p:nvSpPr>
          <p:spPr bwMode="auto">
            <a:xfrm rot="576246">
              <a:off x="4641652" y="1926759"/>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10</a:t>
              </a:r>
            </a:p>
          </p:txBody>
        </p:sp>
        <p:sp>
          <p:nvSpPr>
            <p:cNvPr id="76" name="TextBox 75"/>
            <p:cNvSpPr txBox="1"/>
            <p:nvPr/>
          </p:nvSpPr>
          <p:spPr bwMode="auto">
            <a:xfrm rot="1391998">
              <a:off x="4940660" y="2005848"/>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20</a:t>
              </a:r>
            </a:p>
          </p:txBody>
        </p:sp>
        <p:sp>
          <p:nvSpPr>
            <p:cNvPr id="77" name="TextBox 76"/>
            <p:cNvSpPr txBox="1"/>
            <p:nvPr/>
          </p:nvSpPr>
          <p:spPr bwMode="auto">
            <a:xfrm rot="2077712">
              <a:off x="5220201" y="2177093"/>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30</a:t>
              </a:r>
            </a:p>
          </p:txBody>
        </p:sp>
      </p:grpSp>
      <p:grpSp>
        <p:nvGrpSpPr>
          <p:cNvPr id="137" name="Group 136"/>
          <p:cNvGrpSpPr/>
          <p:nvPr/>
        </p:nvGrpSpPr>
        <p:grpSpPr>
          <a:xfrm>
            <a:off x="4544470" y="3651219"/>
            <a:ext cx="76477" cy="921093"/>
            <a:chOff x="8441457" y="649553"/>
            <a:chExt cx="76477" cy="921093"/>
          </a:xfrm>
        </p:grpSpPr>
        <p:cxnSp>
          <p:nvCxnSpPr>
            <p:cNvPr id="138" name="Straight Arrow Connector 137"/>
            <p:cNvCxnSpPr/>
            <p:nvPr/>
          </p:nvCxnSpPr>
          <p:spPr>
            <a:xfrm flipV="1">
              <a:off x="8480889" y="689331"/>
              <a:ext cx="0" cy="457200"/>
            </a:xfrm>
            <a:prstGeom prst="straightConnector1">
              <a:avLst/>
            </a:prstGeom>
            <a:ln w="1905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39" name="Straight Connector 138"/>
            <p:cNvCxnSpPr/>
            <p:nvPr/>
          </p:nvCxnSpPr>
          <p:spPr>
            <a:xfrm>
              <a:off x="8488002" y="1014721"/>
              <a:ext cx="20179" cy="555925"/>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140" name="Teardrop 139"/>
            <p:cNvSpPr/>
            <p:nvPr/>
          </p:nvSpPr>
          <p:spPr>
            <a:xfrm rot="18844941">
              <a:off x="8441457" y="649553"/>
              <a:ext cx="76477" cy="76477"/>
            </a:xfrm>
            <a:prstGeom prst="teardrop">
              <a:avLst>
                <a:gd name="adj" fmla="val 20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1" name="Freeform 140"/>
          <p:cNvSpPr/>
          <p:nvPr/>
        </p:nvSpPr>
        <p:spPr>
          <a:xfrm>
            <a:off x="4163987" y="4042282"/>
            <a:ext cx="846097" cy="274142"/>
          </a:xfrm>
          <a:custGeom>
            <a:avLst/>
            <a:gdLst>
              <a:gd name="connsiteX0" fmla="*/ 0 w 2194560"/>
              <a:gd name="connsiteY0" fmla="*/ 83820 h 754380"/>
              <a:gd name="connsiteX1" fmla="*/ 2194560 w 2194560"/>
              <a:gd name="connsiteY1" fmla="*/ 0 h 754380"/>
              <a:gd name="connsiteX2" fmla="*/ 1173480 w 2194560"/>
              <a:gd name="connsiteY2" fmla="*/ 754380 h 754380"/>
              <a:gd name="connsiteX3" fmla="*/ 0 w 2194560"/>
              <a:gd name="connsiteY3" fmla="*/ 83820 h 754380"/>
              <a:gd name="connsiteX0" fmla="*/ 0 w 2194560"/>
              <a:gd name="connsiteY0" fmla="*/ 83820 h 754380"/>
              <a:gd name="connsiteX1" fmla="*/ 2194560 w 2194560"/>
              <a:gd name="connsiteY1" fmla="*/ 0 h 754380"/>
              <a:gd name="connsiteX2" fmla="*/ 1173480 w 2194560"/>
              <a:gd name="connsiteY2" fmla="*/ 754380 h 754380"/>
              <a:gd name="connsiteX3" fmla="*/ 0 w 2194560"/>
              <a:gd name="connsiteY3" fmla="*/ 83820 h 754380"/>
              <a:gd name="connsiteX0" fmla="*/ 0 w 2194560"/>
              <a:gd name="connsiteY0" fmla="*/ 83820 h 754380"/>
              <a:gd name="connsiteX1" fmla="*/ 2194560 w 2194560"/>
              <a:gd name="connsiteY1" fmla="*/ 0 h 754380"/>
              <a:gd name="connsiteX2" fmla="*/ 1173480 w 2194560"/>
              <a:gd name="connsiteY2" fmla="*/ 754380 h 754380"/>
              <a:gd name="connsiteX3" fmla="*/ 0 w 2194560"/>
              <a:gd name="connsiteY3" fmla="*/ 83820 h 754380"/>
              <a:gd name="connsiteX0" fmla="*/ 0 w 2194560"/>
              <a:gd name="connsiteY0" fmla="*/ 83820 h 754380"/>
              <a:gd name="connsiteX1" fmla="*/ 2194560 w 2194560"/>
              <a:gd name="connsiteY1" fmla="*/ 0 h 754380"/>
              <a:gd name="connsiteX2" fmla="*/ 1173480 w 2194560"/>
              <a:gd name="connsiteY2" fmla="*/ 754380 h 754380"/>
              <a:gd name="connsiteX3" fmla="*/ 0 w 2194560"/>
              <a:gd name="connsiteY3" fmla="*/ 83820 h 754380"/>
              <a:gd name="connsiteX0" fmla="*/ 0 w 2194560"/>
              <a:gd name="connsiteY0" fmla="*/ 83820 h 754380"/>
              <a:gd name="connsiteX1" fmla="*/ 2194560 w 2194560"/>
              <a:gd name="connsiteY1" fmla="*/ 0 h 754380"/>
              <a:gd name="connsiteX2" fmla="*/ 1173480 w 2194560"/>
              <a:gd name="connsiteY2" fmla="*/ 754380 h 754380"/>
              <a:gd name="connsiteX3" fmla="*/ 0 w 2194560"/>
              <a:gd name="connsiteY3" fmla="*/ 83820 h 754380"/>
              <a:gd name="connsiteX0" fmla="*/ 0 w 2178685"/>
              <a:gd name="connsiteY0" fmla="*/ 55245 h 725805"/>
              <a:gd name="connsiteX1" fmla="*/ 2178685 w 2178685"/>
              <a:gd name="connsiteY1" fmla="*/ 0 h 725805"/>
              <a:gd name="connsiteX2" fmla="*/ 1173480 w 2178685"/>
              <a:gd name="connsiteY2" fmla="*/ 725805 h 725805"/>
              <a:gd name="connsiteX3" fmla="*/ 0 w 2178685"/>
              <a:gd name="connsiteY3" fmla="*/ 55245 h 725805"/>
              <a:gd name="connsiteX0" fmla="*/ 0 w 2194560"/>
              <a:gd name="connsiteY0" fmla="*/ 36195 h 725805"/>
              <a:gd name="connsiteX1" fmla="*/ 2194560 w 2194560"/>
              <a:gd name="connsiteY1" fmla="*/ 0 h 725805"/>
              <a:gd name="connsiteX2" fmla="*/ 1189355 w 2194560"/>
              <a:gd name="connsiteY2" fmla="*/ 725805 h 725805"/>
              <a:gd name="connsiteX3" fmla="*/ 0 w 2194560"/>
              <a:gd name="connsiteY3" fmla="*/ 36195 h 725805"/>
              <a:gd name="connsiteX0" fmla="*/ 0 w 2194560"/>
              <a:gd name="connsiteY0" fmla="*/ 36195 h 725805"/>
              <a:gd name="connsiteX1" fmla="*/ 2194560 w 2194560"/>
              <a:gd name="connsiteY1" fmla="*/ 0 h 725805"/>
              <a:gd name="connsiteX2" fmla="*/ 1189355 w 2194560"/>
              <a:gd name="connsiteY2" fmla="*/ 725805 h 725805"/>
              <a:gd name="connsiteX3" fmla="*/ 0 w 2194560"/>
              <a:gd name="connsiteY3" fmla="*/ 36195 h 725805"/>
              <a:gd name="connsiteX0" fmla="*/ 0 w 2194560"/>
              <a:gd name="connsiteY0" fmla="*/ 36195 h 36195"/>
              <a:gd name="connsiteX1" fmla="*/ 2194560 w 2194560"/>
              <a:gd name="connsiteY1" fmla="*/ 0 h 36195"/>
              <a:gd name="connsiteX2" fmla="*/ 0 w 2194560"/>
              <a:gd name="connsiteY2" fmla="*/ 36195 h 36195"/>
              <a:gd name="connsiteX0" fmla="*/ 0 w 2194560"/>
              <a:gd name="connsiteY0" fmla="*/ 36195 h 349465"/>
              <a:gd name="connsiteX1" fmla="*/ 2194560 w 2194560"/>
              <a:gd name="connsiteY1" fmla="*/ 0 h 349465"/>
              <a:gd name="connsiteX2" fmla="*/ 0 w 2194560"/>
              <a:gd name="connsiteY2" fmla="*/ 36195 h 349465"/>
              <a:gd name="connsiteX0" fmla="*/ 0 w 2194560"/>
              <a:gd name="connsiteY0" fmla="*/ 36195 h 620334"/>
              <a:gd name="connsiteX1" fmla="*/ 2194560 w 2194560"/>
              <a:gd name="connsiteY1" fmla="*/ 0 h 620334"/>
              <a:gd name="connsiteX2" fmla="*/ 0 w 2194560"/>
              <a:gd name="connsiteY2" fmla="*/ 36195 h 620334"/>
              <a:gd name="connsiteX0" fmla="*/ 0 w 2194560"/>
              <a:gd name="connsiteY0" fmla="*/ 56998 h 641137"/>
              <a:gd name="connsiteX1" fmla="*/ 2194560 w 2194560"/>
              <a:gd name="connsiteY1" fmla="*/ 20803 h 641137"/>
              <a:gd name="connsiteX2" fmla="*/ 0 w 2194560"/>
              <a:gd name="connsiteY2" fmla="*/ 56998 h 641137"/>
              <a:gd name="connsiteX0" fmla="*/ 0 w 2194560"/>
              <a:gd name="connsiteY0" fmla="*/ 56998 h 720353"/>
              <a:gd name="connsiteX1" fmla="*/ 2194560 w 2194560"/>
              <a:gd name="connsiteY1" fmla="*/ 20803 h 720353"/>
              <a:gd name="connsiteX2" fmla="*/ 0 w 2194560"/>
              <a:gd name="connsiteY2" fmla="*/ 56998 h 720353"/>
              <a:gd name="connsiteX0" fmla="*/ 0 w 2194560"/>
              <a:gd name="connsiteY0" fmla="*/ 36195 h 699550"/>
              <a:gd name="connsiteX1" fmla="*/ 2194560 w 2194560"/>
              <a:gd name="connsiteY1" fmla="*/ 0 h 699550"/>
              <a:gd name="connsiteX2" fmla="*/ 0 w 2194560"/>
              <a:gd name="connsiteY2" fmla="*/ 36195 h 699550"/>
              <a:gd name="connsiteX0" fmla="*/ 0 w 2194560"/>
              <a:gd name="connsiteY0" fmla="*/ 36195 h 691113"/>
              <a:gd name="connsiteX1" fmla="*/ 2194560 w 2194560"/>
              <a:gd name="connsiteY1" fmla="*/ 0 h 691113"/>
              <a:gd name="connsiteX2" fmla="*/ 0 w 2194560"/>
              <a:gd name="connsiteY2" fmla="*/ 36195 h 691113"/>
              <a:gd name="connsiteX0" fmla="*/ 0 w 2194560"/>
              <a:gd name="connsiteY0" fmla="*/ 36195 h 722104"/>
              <a:gd name="connsiteX1" fmla="*/ 2194560 w 2194560"/>
              <a:gd name="connsiteY1" fmla="*/ 0 h 722104"/>
              <a:gd name="connsiteX2" fmla="*/ 0 w 2194560"/>
              <a:gd name="connsiteY2" fmla="*/ 36195 h 722104"/>
              <a:gd name="connsiteX0" fmla="*/ 0 w 2194560"/>
              <a:gd name="connsiteY0" fmla="*/ 36195 h 688978"/>
              <a:gd name="connsiteX1" fmla="*/ 2194560 w 2194560"/>
              <a:gd name="connsiteY1" fmla="*/ 0 h 688978"/>
              <a:gd name="connsiteX2" fmla="*/ 0 w 2194560"/>
              <a:gd name="connsiteY2" fmla="*/ 36195 h 688978"/>
              <a:gd name="connsiteX0" fmla="*/ 0 w 2194560"/>
              <a:gd name="connsiteY0" fmla="*/ 36195 h 672449"/>
              <a:gd name="connsiteX1" fmla="*/ 2194560 w 2194560"/>
              <a:gd name="connsiteY1" fmla="*/ 0 h 672449"/>
              <a:gd name="connsiteX2" fmla="*/ 0 w 2194560"/>
              <a:gd name="connsiteY2" fmla="*/ 36195 h 672449"/>
              <a:gd name="connsiteX0" fmla="*/ 0 w 2194560"/>
              <a:gd name="connsiteY0" fmla="*/ 36195 h 647704"/>
              <a:gd name="connsiteX1" fmla="*/ 2194560 w 2194560"/>
              <a:gd name="connsiteY1" fmla="*/ 0 h 647704"/>
              <a:gd name="connsiteX2" fmla="*/ 0 w 2194560"/>
              <a:gd name="connsiteY2" fmla="*/ 36195 h 647704"/>
              <a:gd name="connsiteX0" fmla="*/ 0 w 2194560"/>
              <a:gd name="connsiteY0" fmla="*/ 36195 h 711053"/>
              <a:gd name="connsiteX1" fmla="*/ 2194560 w 2194560"/>
              <a:gd name="connsiteY1" fmla="*/ 0 h 711053"/>
              <a:gd name="connsiteX2" fmla="*/ 0 w 2194560"/>
              <a:gd name="connsiteY2" fmla="*/ 36195 h 711053"/>
            </a:gdLst>
            <a:ahLst/>
            <a:cxnLst>
              <a:cxn ang="0">
                <a:pos x="connsiteX0" y="connsiteY0"/>
              </a:cxn>
              <a:cxn ang="0">
                <a:pos x="connsiteX1" y="connsiteY1"/>
              </a:cxn>
              <a:cxn ang="0">
                <a:pos x="connsiteX2" y="connsiteY2"/>
              </a:cxn>
            </a:cxnLst>
            <a:rect l="l" t="t" r="r" b="b"/>
            <a:pathLst>
              <a:path w="2194560" h="711053">
                <a:moveTo>
                  <a:pt x="0" y="36195"/>
                </a:moveTo>
                <a:cubicBezTo>
                  <a:pt x="36195" y="427355"/>
                  <a:pt x="1348740" y="1355090"/>
                  <a:pt x="2194560" y="0"/>
                </a:cubicBezTo>
                <a:lnTo>
                  <a:pt x="0" y="36195"/>
                </a:lnTo>
                <a:close/>
              </a:path>
            </a:pathLst>
          </a:custGeom>
          <a:solidFill>
            <a:schemeClr val="tx1"/>
          </a:solidFill>
          <a:ln w="76200"/>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81" name="Group 180"/>
          <p:cNvGrpSpPr/>
          <p:nvPr/>
        </p:nvGrpSpPr>
        <p:grpSpPr>
          <a:xfrm rot="10800000">
            <a:off x="6140714" y="1276351"/>
            <a:ext cx="717286" cy="389570"/>
            <a:chOff x="1416313" y="689668"/>
            <a:chExt cx="717286" cy="389570"/>
          </a:xfrm>
          <a:solidFill>
            <a:schemeClr val="bg1"/>
          </a:solidFill>
        </p:grpSpPr>
        <p:cxnSp>
          <p:nvCxnSpPr>
            <p:cNvPr id="182" name="Straight Connector 181"/>
            <p:cNvCxnSpPr/>
            <p:nvPr/>
          </p:nvCxnSpPr>
          <p:spPr>
            <a:xfrm>
              <a:off x="1447799" y="1047750"/>
              <a:ext cx="685800" cy="0"/>
            </a:xfrm>
            <a:prstGeom prst="line">
              <a:avLst/>
            </a:prstGeom>
            <a:grpFill/>
            <a:ln w="12700">
              <a:solidFill>
                <a:schemeClr val="bg1"/>
              </a:solidFill>
            </a:ln>
          </p:spPr>
          <p:style>
            <a:lnRef idx="3">
              <a:schemeClr val="dk1"/>
            </a:lnRef>
            <a:fillRef idx="0">
              <a:schemeClr val="dk1"/>
            </a:fillRef>
            <a:effectRef idx="2">
              <a:schemeClr val="dk1"/>
            </a:effectRef>
            <a:fontRef idx="minor">
              <a:schemeClr val="tx1"/>
            </a:fontRef>
          </p:style>
        </p:cxnSp>
        <p:sp>
          <p:nvSpPr>
            <p:cNvPr id="183" name="Oval 182"/>
            <p:cNvSpPr/>
            <p:nvPr/>
          </p:nvSpPr>
          <p:spPr>
            <a:xfrm>
              <a:off x="1416313" y="1016263"/>
              <a:ext cx="62975" cy="62975"/>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p:cNvCxnSpPr/>
            <p:nvPr/>
          </p:nvCxnSpPr>
          <p:spPr>
            <a:xfrm rot="5400000">
              <a:off x="1950719" y="872548"/>
              <a:ext cx="365760" cy="0"/>
            </a:xfrm>
            <a:prstGeom prst="line">
              <a:avLst/>
            </a:prstGeom>
            <a:grpFill/>
            <a:ln w="12700">
              <a:solidFill>
                <a:schemeClr val="bg1"/>
              </a:solidFill>
            </a:ln>
          </p:spPr>
          <p:style>
            <a:lnRef idx="3">
              <a:schemeClr val="dk1"/>
            </a:lnRef>
            <a:fillRef idx="0">
              <a:schemeClr val="dk1"/>
            </a:fillRef>
            <a:effectRef idx="2">
              <a:schemeClr val="dk1"/>
            </a:effectRef>
            <a:fontRef idx="minor">
              <a:schemeClr val="tx1"/>
            </a:fontRef>
          </p:style>
        </p:cxnSp>
      </p:grpSp>
      <p:grpSp>
        <p:nvGrpSpPr>
          <p:cNvPr id="184" name="Group 183"/>
          <p:cNvGrpSpPr/>
          <p:nvPr/>
        </p:nvGrpSpPr>
        <p:grpSpPr>
          <a:xfrm>
            <a:off x="6858013" y="1164373"/>
            <a:ext cx="1728598" cy="298403"/>
            <a:chOff x="495646" y="893862"/>
            <a:chExt cx="1728598" cy="298403"/>
          </a:xfrm>
        </p:grpSpPr>
        <p:sp>
          <p:nvSpPr>
            <p:cNvPr id="185" name="Rounded Rectangle 184"/>
            <p:cNvSpPr/>
            <p:nvPr/>
          </p:nvSpPr>
          <p:spPr>
            <a:xfrm>
              <a:off x="545473" y="893862"/>
              <a:ext cx="1625600" cy="286251"/>
            </a:xfrm>
            <a:prstGeom prst="roundRect">
              <a:avLst>
                <a:gd name="adj" fmla="val 0"/>
              </a:avLst>
            </a:prstGeom>
            <a:solidFill>
              <a:srgbClr val="99FF33"/>
            </a:solidFill>
            <a:ln w="12700">
              <a:noFill/>
            </a:ln>
            <a:effectLst>
              <a:glow>
                <a:schemeClr val="accent3">
                  <a:satMod val="175000"/>
                  <a:alpha val="40000"/>
                </a:schemeClr>
              </a:glow>
              <a:outerShdw blurRad="38100" sx="1000" sy="1000" algn="ctr" rotWithShape="0">
                <a:srgbClr val="000000"/>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p:cNvSpPr txBox="1"/>
            <p:nvPr/>
          </p:nvSpPr>
          <p:spPr bwMode="auto">
            <a:xfrm>
              <a:off x="495646" y="899877"/>
              <a:ext cx="1728598" cy="292388"/>
            </a:xfrm>
            <a:prstGeom prst="rect">
              <a:avLst/>
            </a:prstGeom>
            <a:noFill/>
            <a:ln w="9525">
              <a:noFill/>
              <a:miter lim="800000"/>
              <a:headEnd/>
              <a:tailEnd/>
            </a:ln>
            <a:effectLst/>
          </p:spPr>
          <p:txBody>
            <a:bodyPr wrap="square" rtlCol="0">
              <a:spAutoFit/>
            </a:bodyPr>
            <a:lstStyle/>
            <a:p>
              <a:pPr algn="ctr">
                <a:spcBef>
                  <a:spcPct val="50000"/>
                </a:spcBef>
              </a:pPr>
              <a:r>
                <a:rPr kumimoji="1" lang="en-US" sz="1300" b="1" dirty="0" smtClean="0">
                  <a:latin typeface="Arial" pitchFamily="34" charset="0"/>
                  <a:cs typeface="Arial" pitchFamily="34" charset="0"/>
                </a:rPr>
                <a:t>MAGNETIC FIELD</a:t>
              </a:r>
            </a:p>
          </p:txBody>
        </p:sp>
      </p:grpSp>
      <p:sp>
        <p:nvSpPr>
          <p:cNvPr id="171" name="Rectangle 170"/>
          <p:cNvSpPr/>
          <p:nvPr/>
        </p:nvSpPr>
        <p:spPr>
          <a:xfrm>
            <a:off x="3733800" y="295275"/>
            <a:ext cx="2079545" cy="492443"/>
          </a:xfrm>
          <a:prstGeom prst="rect">
            <a:avLst/>
          </a:prstGeom>
          <a:ln>
            <a:noFill/>
          </a:ln>
          <a:effectLst>
            <a:glow rad="127000">
              <a:srgbClr val="FFFF00"/>
            </a:glow>
          </a:effectLst>
        </p:spPr>
        <p:txBody>
          <a:bodyPr wrap="none">
            <a:spAutoFit/>
          </a:bodyPr>
          <a:lstStyle/>
          <a:p>
            <a:pPr algn="ctr"/>
            <a:r>
              <a:rPr lang="en-US" sz="2600" b="1" i="1" dirty="0" smtClean="0">
                <a:ln>
                  <a:solidFill>
                    <a:schemeClr val="tx1"/>
                  </a:solidFill>
                </a:ln>
                <a:solidFill>
                  <a:srgbClr val="00FFFF"/>
                </a:solidFill>
                <a:effectLst>
                  <a:outerShdw blurRad="38100" dist="38100" dir="2700000" algn="tl">
                    <a:srgbClr val="000000">
                      <a:alpha val="43137"/>
                    </a:srgbClr>
                  </a:outerShdw>
                </a:effectLst>
                <a:latin typeface="Copperplate Gothic Bold" pitchFamily="34" charset="0"/>
              </a:rPr>
              <a:t>(DYNAMO)</a:t>
            </a:r>
            <a:endParaRPr lang="en-US" sz="2600" b="1" i="1" dirty="0">
              <a:ln>
                <a:solidFill>
                  <a:schemeClr val="tx1"/>
                </a:solidFill>
              </a:ln>
              <a:solidFill>
                <a:srgbClr val="00FFFF"/>
              </a:solidFill>
              <a:effectLst>
                <a:outerShdw blurRad="38100" dist="38100" dir="2700000" algn="tl">
                  <a:srgbClr val="000000">
                    <a:alpha val="43137"/>
                  </a:srgbClr>
                </a:outerShdw>
              </a:effectLst>
              <a:latin typeface="Copperplate Gothic Bold" pitchFamily="34" charset="0"/>
            </a:endParaRPr>
          </a:p>
        </p:txBody>
      </p:sp>
      <p:sp>
        <p:nvSpPr>
          <p:cNvPr id="3" name="Rectangle 2"/>
          <p:cNvSpPr/>
          <p:nvPr/>
        </p:nvSpPr>
        <p:spPr>
          <a:xfrm>
            <a:off x="0" y="-2286"/>
            <a:ext cx="9144000" cy="514807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descr="D:\d drive\MJ WORK\Pooja mam (physics)\CBSE (X)\Magnetic Effect of Electric Current\Raw\XojKdyD_zQ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196" y="1080408"/>
            <a:ext cx="1546879" cy="205945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89192" y="3157380"/>
            <a:ext cx="3504419" cy="446892"/>
          </a:xfrm>
          <a:prstGeom prst="rect">
            <a:avLst/>
          </a:prstGeom>
          <a:gradFill flip="none" rotWithShape="1">
            <a:gsLst>
              <a:gs pos="0">
                <a:schemeClr val="bg1"/>
              </a:gs>
              <a:gs pos="100000">
                <a:schemeClr val="bg1">
                  <a:alpha val="0"/>
                </a:schemeClr>
              </a:gs>
              <a:gs pos="79000">
                <a:schemeClr val="bg1">
                  <a:alpha val="63000"/>
                </a:schemeClr>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haroni" panose="02010803020104030203" pitchFamily="2" charset="-79"/>
                <a:cs typeface="Aharoni" panose="02010803020104030203" pitchFamily="2" charset="-79"/>
              </a:rPr>
              <a:t>Where is the dynamo used?</a:t>
            </a:r>
          </a:p>
        </p:txBody>
      </p:sp>
    </p:spTree>
    <p:extLst>
      <p:ext uri="{BB962C8B-B14F-4D97-AF65-F5344CB8AC3E}">
        <p14:creationId xmlns:p14="http://schemas.microsoft.com/office/powerpoint/2010/main" val="125217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1" nodeType="clickEffect">
                                  <p:stCondLst>
                                    <p:cond delay="0"/>
                                  </p:stCondLst>
                                  <p:childTnLst>
                                    <p:set>
                                      <p:cBhvr>
                                        <p:cTn id="12" dur="1" fill="hold">
                                          <p:stCondLst>
                                            <p:cond delay="0"/>
                                          </p:stCondLst>
                                        </p:cTn>
                                        <p:tgtEl>
                                          <p:spTgt spid="171"/>
                                        </p:tgtEl>
                                        <p:attrNameLst>
                                          <p:attrName>style.visibility</p:attrName>
                                        </p:attrNameLst>
                                      </p:cBhvr>
                                      <p:to>
                                        <p:strVal val="visible"/>
                                      </p:to>
                                    </p:set>
                                    <p:anim calcmode="lin" valueType="num">
                                      <p:cBhvr>
                                        <p:cTn id="13" dur="500" fill="hold"/>
                                        <p:tgtEl>
                                          <p:spTgt spid="171"/>
                                        </p:tgtEl>
                                        <p:attrNameLst>
                                          <p:attrName>ppt_w</p:attrName>
                                        </p:attrNameLst>
                                      </p:cBhvr>
                                      <p:tavLst>
                                        <p:tav tm="0">
                                          <p:val>
                                            <p:fltVal val="0"/>
                                          </p:val>
                                        </p:tav>
                                        <p:tav tm="100000">
                                          <p:val>
                                            <p:strVal val="#ppt_w"/>
                                          </p:val>
                                        </p:tav>
                                      </p:tavLst>
                                    </p:anim>
                                    <p:anim calcmode="lin" valueType="num">
                                      <p:cBhvr>
                                        <p:cTn id="14" dur="500" fill="hold"/>
                                        <p:tgtEl>
                                          <p:spTgt spid="171"/>
                                        </p:tgtEl>
                                        <p:attrNameLst>
                                          <p:attrName>ppt_h</p:attrName>
                                        </p:attrNameLst>
                                      </p:cBhvr>
                                      <p:tavLst>
                                        <p:tav tm="0">
                                          <p:val>
                                            <p:fltVal val="0"/>
                                          </p:val>
                                        </p:tav>
                                        <p:tav tm="100000">
                                          <p:val>
                                            <p:strVal val="#ppt_h"/>
                                          </p:val>
                                        </p:tav>
                                      </p:tavLst>
                                    </p:anim>
                                  </p:childTnLst>
                                </p:cTn>
                              </p:par>
                              <p:par>
                                <p:cTn id="15" presetID="26" presetClass="emph" presetSubtype="0" repeatCount="3000" fill="hold" grpId="0" nodeType="withEffect">
                                  <p:stCondLst>
                                    <p:cond delay="0"/>
                                  </p:stCondLst>
                                  <p:childTnLst>
                                    <p:animEffect transition="out" filter="fade">
                                      <p:cBhvr>
                                        <p:cTn id="16" dur="500" tmFilter="0, 0; .2, .5; .8, .5; 1, 0"/>
                                        <p:tgtEl>
                                          <p:spTgt spid="171"/>
                                        </p:tgtEl>
                                      </p:cBhvr>
                                    </p:animEffect>
                                    <p:animScale>
                                      <p:cBhvr>
                                        <p:cTn id="17" dur="250" autoRev="1" fill="hold"/>
                                        <p:tgtEl>
                                          <p:spTgt spid="171"/>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47" presetClass="exit" presetSubtype="0" fill="hold" grpId="2" nodeType="clickEffect">
                                  <p:stCondLst>
                                    <p:cond delay="0"/>
                                  </p:stCondLst>
                                  <p:childTnLst>
                                    <p:animEffect transition="out" filter="fade">
                                      <p:cBhvr>
                                        <p:cTn id="21" dur="1000"/>
                                        <p:tgtEl>
                                          <p:spTgt spid="171"/>
                                        </p:tgtEl>
                                      </p:cBhvr>
                                    </p:animEffect>
                                    <p:anim calcmode="lin" valueType="num">
                                      <p:cBhvr>
                                        <p:cTn id="22" dur="1000"/>
                                        <p:tgtEl>
                                          <p:spTgt spid="171"/>
                                        </p:tgtEl>
                                        <p:attrNameLst>
                                          <p:attrName>ppt_x</p:attrName>
                                        </p:attrNameLst>
                                      </p:cBhvr>
                                      <p:tavLst>
                                        <p:tav tm="0">
                                          <p:val>
                                            <p:strVal val="ppt_x"/>
                                          </p:val>
                                        </p:tav>
                                        <p:tav tm="100000">
                                          <p:val>
                                            <p:strVal val="ppt_x"/>
                                          </p:val>
                                        </p:tav>
                                      </p:tavLst>
                                    </p:anim>
                                    <p:anim calcmode="lin" valueType="num">
                                      <p:cBhvr>
                                        <p:cTn id="23" dur="1000"/>
                                        <p:tgtEl>
                                          <p:spTgt spid="171"/>
                                        </p:tgtEl>
                                        <p:attrNameLst>
                                          <p:attrName>ppt_y</p:attrName>
                                        </p:attrNameLst>
                                      </p:cBhvr>
                                      <p:tavLst>
                                        <p:tav tm="0">
                                          <p:val>
                                            <p:strVal val="ppt_y"/>
                                          </p:val>
                                        </p:tav>
                                        <p:tav tm="100000">
                                          <p:val>
                                            <p:strVal val="ppt_y-.1"/>
                                          </p:val>
                                        </p:tav>
                                      </p:tavLst>
                                    </p:anim>
                                    <p:set>
                                      <p:cBhvr>
                                        <p:cTn id="24" dur="1" fill="hold">
                                          <p:stCondLst>
                                            <p:cond delay="999"/>
                                          </p:stCondLst>
                                        </p:cTn>
                                        <p:tgtEl>
                                          <p:spTgt spid="17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 calcmode="lin" valueType="num">
                                      <p:cBhvr additive="base">
                                        <p:cTn id="29" dur="500" fill="hold"/>
                                        <p:tgtEl>
                                          <p:spTgt spid="47"/>
                                        </p:tgtEl>
                                        <p:attrNameLst>
                                          <p:attrName>ppt_x</p:attrName>
                                        </p:attrNameLst>
                                      </p:cBhvr>
                                      <p:tavLst>
                                        <p:tav tm="0">
                                          <p:val>
                                            <p:strVal val="#ppt_x"/>
                                          </p:val>
                                        </p:tav>
                                        <p:tav tm="100000">
                                          <p:val>
                                            <p:strVal val="#ppt_x"/>
                                          </p:val>
                                        </p:tav>
                                      </p:tavLst>
                                    </p:anim>
                                    <p:anim calcmode="lin" valueType="num">
                                      <p:cBhvr additive="base">
                                        <p:cTn id="3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par>
                                <p:cTn id="36" presetID="12" presetClass="entr" presetSubtype="4" fill="hold" nodeType="withEffect">
                                  <p:stCondLst>
                                    <p:cond delay="30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p:tgtEl>
                                          <p:spTgt spid="31"/>
                                        </p:tgtEl>
                                        <p:attrNameLst>
                                          <p:attrName>ppt_y</p:attrName>
                                        </p:attrNameLst>
                                      </p:cBhvr>
                                      <p:tavLst>
                                        <p:tav tm="0">
                                          <p:val>
                                            <p:strVal val="#ppt_y+#ppt_h*1.125000"/>
                                          </p:val>
                                        </p:tav>
                                        <p:tav tm="100000">
                                          <p:val>
                                            <p:strVal val="#ppt_y"/>
                                          </p:val>
                                        </p:tav>
                                      </p:tavLst>
                                    </p:anim>
                                    <p:animEffect transition="in" filter="wipe(up)">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6"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2000" fill="hold"/>
                                        <p:tgtEl>
                                          <p:spTgt spid="5"/>
                                        </p:tgtEl>
                                        <p:attrNameLst>
                                          <p:attrName>ppt_x</p:attrName>
                                        </p:attrNameLst>
                                      </p:cBhvr>
                                      <p:tavLst>
                                        <p:tav tm="0">
                                          <p:val>
                                            <p:strVal val="1+#ppt_w/2"/>
                                          </p:val>
                                        </p:tav>
                                        <p:tav tm="100000">
                                          <p:val>
                                            <p:strVal val="#ppt_x"/>
                                          </p:val>
                                        </p:tav>
                                      </p:tavLst>
                                    </p:anim>
                                    <p:anim calcmode="lin" valueType="num">
                                      <p:cBhvr additive="base">
                                        <p:cTn id="45" dur="2000" fill="hold"/>
                                        <p:tgtEl>
                                          <p:spTgt spid="5"/>
                                        </p:tgtEl>
                                        <p:attrNameLst>
                                          <p:attrName>ppt_y</p:attrName>
                                        </p:attrNameLst>
                                      </p:cBhvr>
                                      <p:tavLst>
                                        <p:tav tm="0">
                                          <p:val>
                                            <p:strVal val="1+#ppt_h/2"/>
                                          </p:val>
                                        </p:tav>
                                        <p:tav tm="100000">
                                          <p:val>
                                            <p:strVal val="#ppt_y"/>
                                          </p:val>
                                        </p:tav>
                                      </p:tavLst>
                                    </p:anim>
                                  </p:childTnLst>
                                </p:cTn>
                              </p:par>
                              <p:par>
                                <p:cTn id="46" presetID="2" presetClass="entr" presetSubtype="12"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2000" fill="hold"/>
                                        <p:tgtEl>
                                          <p:spTgt spid="4"/>
                                        </p:tgtEl>
                                        <p:attrNameLst>
                                          <p:attrName>ppt_x</p:attrName>
                                        </p:attrNameLst>
                                      </p:cBhvr>
                                      <p:tavLst>
                                        <p:tav tm="0">
                                          <p:val>
                                            <p:strVal val="0-#ppt_w/2"/>
                                          </p:val>
                                        </p:tav>
                                        <p:tav tm="100000">
                                          <p:val>
                                            <p:strVal val="#ppt_x"/>
                                          </p:val>
                                        </p:tav>
                                      </p:tavLst>
                                    </p:anim>
                                    <p:anim calcmode="lin" valueType="num">
                                      <p:cBhvr additive="base">
                                        <p:cTn id="49" dur="2000" fill="hold"/>
                                        <p:tgtEl>
                                          <p:spTgt spid="4"/>
                                        </p:tgtEl>
                                        <p:attrNameLst>
                                          <p:attrName>ppt_y</p:attrName>
                                        </p:attrNameLst>
                                      </p:cBhvr>
                                      <p:tavLst>
                                        <p:tav tm="0">
                                          <p:val>
                                            <p:strVal val="1+#ppt_h/2"/>
                                          </p:val>
                                        </p:tav>
                                        <p:tav tm="100000">
                                          <p:val>
                                            <p:strVal val="#ppt_y"/>
                                          </p:val>
                                        </p:tav>
                                      </p:tavLst>
                                    </p:anim>
                                  </p:childTnLst>
                                </p:cTn>
                              </p:par>
                            </p:childTnLst>
                          </p:cTn>
                        </p:par>
                        <p:par>
                          <p:cTn id="50" fill="hold">
                            <p:stCondLst>
                              <p:cond delay="2000"/>
                            </p:stCondLst>
                            <p:childTnLst>
                              <p:par>
                                <p:cTn id="51" presetID="23" presetClass="entr" presetSubtype="32"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strVal val="4*#ppt_w"/>
                                          </p:val>
                                        </p:tav>
                                        <p:tav tm="100000">
                                          <p:val>
                                            <p:strVal val="#ppt_w"/>
                                          </p:val>
                                        </p:tav>
                                      </p:tavLst>
                                    </p:anim>
                                    <p:anim calcmode="lin" valueType="num">
                                      <p:cBhvr>
                                        <p:cTn id="54" dur="500" fill="hold"/>
                                        <p:tgtEl>
                                          <p:spTgt spid="9"/>
                                        </p:tgtEl>
                                        <p:attrNameLst>
                                          <p:attrName>ppt_h</p:attrName>
                                        </p:attrNameLst>
                                      </p:cBhvr>
                                      <p:tavLst>
                                        <p:tav tm="0">
                                          <p:val>
                                            <p:strVal val="4*#ppt_h"/>
                                          </p:val>
                                        </p:tav>
                                        <p:tav tm="100000">
                                          <p:val>
                                            <p:strVal val="#ppt_h"/>
                                          </p:val>
                                        </p:tav>
                                      </p:tavLst>
                                    </p:anim>
                                  </p:childTnLst>
                                </p:cTn>
                              </p:par>
                              <p:par>
                                <p:cTn id="55" presetID="23" presetClass="entr" presetSubtype="32" fill="hold" nodeType="with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500" fill="hold"/>
                                        <p:tgtEl>
                                          <p:spTgt spid="6"/>
                                        </p:tgtEl>
                                        <p:attrNameLst>
                                          <p:attrName>ppt_w</p:attrName>
                                        </p:attrNameLst>
                                      </p:cBhvr>
                                      <p:tavLst>
                                        <p:tav tm="0">
                                          <p:val>
                                            <p:strVal val="4*#ppt_w"/>
                                          </p:val>
                                        </p:tav>
                                        <p:tav tm="100000">
                                          <p:val>
                                            <p:strVal val="#ppt_w"/>
                                          </p:val>
                                        </p:tav>
                                      </p:tavLst>
                                    </p:anim>
                                    <p:anim calcmode="lin" valueType="num">
                                      <p:cBhvr>
                                        <p:cTn id="58" dur="500" fill="hold"/>
                                        <p:tgtEl>
                                          <p:spTgt spid="6"/>
                                        </p:tgtEl>
                                        <p:attrNameLst>
                                          <p:attrName>ppt_h</p:attrName>
                                        </p:attrNameLst>
                                      </p:cBhvr>
                                      <p:tavLst>
                                        <p:tav tm="0">
                                          <p:val>
                                            <p:strVal val="4*#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right)">
                                      <p:cBhvr>
                                        <p:cTn id="63" dur="500"/>
                                        <p:tgtEl>
                                          <p:spTgt spid="13"/>
                                        </p:tgtEl>
                                      </p:cBhvr>
                                    </p:animEffect>
                                  </p:childTnLst>
                                </p:cTn>
                              </p:par>
                              <p:par>
                                <p:cTn id="64" presetID="12" presetClass="entr" presetSubtype="2" fill="hold" nodeType="withEffect">
                                  <p:stCondLst>
                                    <p:cond delay="30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p:tgtEl>
                                          <p:spTgt spid="16"/>
                                        </p:tgtEl>
                                        <p:attrNameLst>
                                          <p:attrName>ppt_x</p:attrName>
                                        </p:attrNameLst>
                                      </p:cBhvr>
                                      <p:tavLst>
                                        <p:tav tm="0">
                                          <p:val>
                                            <p:strVal val="#ppt_x+#ppt_w*1.125000"/>
                                          </p:val>
                                        </p:tav>
                                        <p:tav tm="100000">
                                          <p:val>
                                            <p:strVal val="#ppt_x"/>
                                          </p:val>
                                        </p:tav>
                                      </p:tavLst>
                                    </p:anim>
                                    <p:animEffect transition="in" filter="wipe(left)">
                                      <p:cBhvr>
                                        <p:cTn id="67" dur="500"/>
                                        <p:tgtEl>
                                          <p:spTgt spid="16"/>
                                        </p:tgtEl>
                                      </p:cBhvr>
                                    </p:animEffect>
                                  </p:childTnLst>
                                </p:cTn>
                              </p:par>
                            </p:childTnLst>
                          </p:cTn>
                        </p:par>
                        <p:par>
                          <p:cTn id="68" fill="hold">
                            <p:stCondLst>
                              <p:cond delay="800"/>
                            </p:stCondLst>
                            <p:childTnLst>
                              <p:par>
                                <p:cTn id="69" presetID="22" presetClass="entr" presetSubtype="8"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par>
                                <p:cTn id="72" presetID="12" presetClass="entr" presetSubtype="8" fill="hold" nodeType="withEffect">
                                  <p:stCondLst>
                                    <p:cond delay="300"/>
                                  </p:stCondLst>
                                  <p:childTnLst>
                                    <p:set>
                                      <p:cBhvr>
                                        <p:cTn id="73" dur="1" fill="hold">
                                          <p:stCondLst>
                                            <p:cond delay="0"/>
                                          </p:stCondLst>
                                        </p:cTn>
                                        <p:tgtEl>
                                          <p:spTgt spid="22"/>
                                        </p:tgtEl>
                                        <p:attrNameLst>
                                          <p:attrName>style.visibility</p:attrName>
                                        </p:attrNameLst>
                                      </p:cBhvr>
                                      <p:to>
                                        <p:strVal val="visible"/>
                                      </p:to>
                                    </p:set>
                                    <p:anim calcmode="lin" valueType="num">
                                      <p:cBhvr additive="base">
                                        <p:cTn id="74" dur="500"/>
                                        <p:tgtEl>
                                          <p:spTgt spid="22"/>
                                        </p:tgtEl>
                                        <p:attrNameLst>
                                          <p:attrName>ppt_x</p:attrName>
                                        </p:attrNameLst>
                                      </p:cBhvr>
                                      <p:tavLst>
                                        <p:tav tm="0">
                                          <p:val>
                                            <p:strVal val="#ppt_x-#ppt_w*1.125000"/>
                                          </p:val>
                                        </p:tav>
                                        <p:tav tm="100000">
                                          <p:val>
                                            <p:strVal val="#ppt_x"/>
                                          </p:val>
                                        </p:tav>
                                      </p:tavLst>
                                    </p:anim>
                                    <p:animEffect transition="in" filter="wipe(right)">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500" fill="hold"/>
                                        <p:tgtEl>
                                          <p:spTgt spid="48"/>
                                        </p:tgtEl>
                                        <p:attrNameLst>
                                          <p:attrName>ppt_x</p:attrName>
                                        </p:attrNameLst>
                                      </p:cBhvr>
                                      <p:tavLst>
                                        <p:tav tm="0">
                                          <p:val>
                                            <p:strVal val="#ppt_x"/>
                                          </p:val>
                                        </p:tav>
                                        <p:tav tm="100000">
                                          <p:val>
                                            <p:strVal val="#ppt_x"/>
                                          </p:val>
                                        </p:tav>
                                      </p:tavLst>
                                    </p:anim>
                                    <p:anim calcmode="lin" valueType="num">
                                      <p:cBhvr additive="base">
                                        <p:cTn id="81"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left)">
                                      <p:cBhvr>
                                        <p:cTn id="86" dur="500"/>
                                        <p:tgtEl>
                                          <p:spTgt spid="34"/>
                                        </p:tgtEl>
                                      </p:cBhvr>
                                    </p:animEffect>
                                  </p:childTnLst>
                                </p:cTn>
                              </p:par>
                              <p:par>
                                <p:cTn id="87" presetID="12" presetClass="entr" presetSubtype="8" fill="hold" nodeType="withEffect">
                                  <p:stCondLst>
                                    <p:cond delay="30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p:tgtEl>
                                          <p:spTgt spid="37"/>
                                        </p:tgtEl>
                                        <p:attrNameLst>
                                          <p:attrName>ppt_x</p:attrName>
                                        </p:attrNameLst>
                                      </p:cBhvr>
                                      <p:tavLst>
                                        <p:tav tm="0">
                                          <p:val>
                                            <p:strVal val="#ppt_x-#ppt_w*1.125000"/>
                                          </p:val>
                                        </p:tav>
                                        <p:tav tm="100000">
                                          <p:val>
                                            <p:strVal val="#ppt_x"/>
                                          </p:val>
                                        </p:tav>
                                      </p:tavLst>
                                    </p:anim>
                                    <p:animEffect transition="in" filter="wipe(right)">
                                      <p:cBhvr>
                                        <p:cTn id="90" dur="500"/>
                                        <p:tgtEl>
                                          <p:spTgt spid="37"/>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40"/>
                                        </p:tgtEl>
                                        <p:attrNameLst>
                                          <p:attrName>style.visibility</p:attrName>
                                        </p:attrNameLst>
                                      </p:cBhvr>
                                      <p:to>
                                        <p:strVal val="visible"/>
                                      </p:to>
                                    </p:set>
                                    <p:anim calcmode="lin" valueType="num">
                                      <p:cBhvr additive="base">
                                        <p:cTn id="95" dur="1000" fill="hold"/>
                                        <p:tgtEl>
                                          <p:spTgt spid="40"/>
                                        </p:tgtEl>
                                        <p:attrNameLst>
                                          <p:attrName>ppt_x</p:attrName>
                                        </p:attrNameLst>
                                      </p:cBhvr>
                                      <p:tavLst>
                                        <p:tav tm="0">
                                          <p:val>
                                            <p:strVal val="#ppt_x"/>
                                          </p:val>
                                        </p:tav>
                                        <p:tav tm="100000">
                                          <p:val>
                                            <p:strVal val="#ppt_x"/>
                                          </p:val>
                                        </p:tav>
                                      </p:tavLst>
                                    </p:anim>
                                    <p:anim calcmode="lin" valueType="num">
                                      <p:cBhvr additive="base">
                                        <p:cTn id="96"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right)">
                                      <p:cBhvr>
                                        <p:cTn id="101" dur="500"/>
                                        <p:tgtEl>
                                          <p:spTgt spid="25"/>
                                        </p:tgtEl>
                                      </p:cBhvr>
                                    </p:animEffect>
                                  </p:childTnLst>
                                </p:cTn>
                              </p:par>
                              <p:par>
                                <p:cTn id="102" presetID="12" presetClass="entr" presetSubtype="2" fill="hold" nodeType="withEffect">
                                  <p:stCondLst>
                                    <p:cond delay="300"/>
                                  </p:stCondLst>
                                  <p:childTnLst>
                                    <p:set>
                                      <p:cBhvr>
                                        <p:cTn id="103" dur="1" fill="hold">
                                          <p:stCondLst>
                                            <p:cond delay="0"/>
                                          </p:stCondLst>
                                        </p:cTn>
                                        <p:tgtEl>
                                          <p:spTgt spid="28"/>
                                        </p:tgtEl>
                                        <p:attrNameLst>
                                          <p:attrName>style.visibility</p:attrName>
                                        </p:attrNameLst>
                                      </p:cBhvr>
                                      <p:to>
                                        <p:strVal val="visible"/>
                                      </p:to>
                                    </p:set>
                                    <p:anim calcmode="lin" valueType="num">
                                      <p:cBhvr additive="base">
                                        <p:cTn id="104" dur="500"/>
                                        <p:tgtEl>
                                          <p:spTgt spid="28"/>
                                        </p:tgtEl>
                                        <p:attrNameLst>
                                          <p:attrName>ppt_x</p:attrName>
                                        </p:attrNameLst>
                                      </p:cBhvr>
                                      <p:tavLst>
                                        <p:tav tm="0">
                                          <p:val>
                                            <p:strVal val="#ppt_x+#ppt_w*1.125000"/>
                                          </p:val>
                                        </p:tav>
                                        <p:tav tm="100000">
                                          <p:val>
                                            <p:strVal val="#ppt_x"/>
                                          </p:val>
                                        </p:tav>
                                      </p:tavLst>
                                    </p:anim>
                                    <p:animEffect transition="in" filter="wipe(left)">
                                      <p:cBhvr>
                                        <p:cTn id="105" dur="500"/>
                                        <p:tgtEl>
                                          <p:spTgt spid="28"/>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137"/>
                                        </p:tgtEl>
                                        <p:attrNameLst>
                                          <p:attrName>style.visibility</p:attrName>
                                        </p:attrNameLst>
                                      </p:cBhvr>
                                      <p:to>
                                        <p:strVal val="visible"/>
                                      </p:to>
                                    </p:set>
                                    <p:animEffect transition="in" filter="fade">
                                      <p:cBhvr>
                                        <p:cTn id="110" dur="1000"/>
                                        <p:tgtEl>
                                          <p:spTgt spid="137"/>
                                        </p:tgtEl>
                                      </p:cBhvr>
                                    </p:animEffect>
                                    <p:anim calcmode="lin" valueType="num">
                                      <p:cBhvr>
                                        <p:cTn id="111" dur="1000" fill="hold"/>
                                        <p:tgtEl>
                                          <p:spTgt spid="137"/>
                                        </p:tgtEl>
                                        <p:attrNameLst>
                                          <p:attrName>ppt_x</p:attrName>
                                        </p:attrNameLst>
                                      </p:cBhvr>
                                      <p:tavLst>
                                        <p:tav tm="0">
                                          <p:val>
                                            <p:strVal val="#ppt_x"/>
                                          </p:val>
                                        </p:tav>
                                        <p:tav tm="100000">
                                          <p:val>
                                            <p:strVal val="#ppt_x"/>
                                          </p:val>
                                        </p:tav>
                                      </p:tavLst>
                                    </p:anim>
                                    <p:anim calcmode="lin" valueType="num">
                                      <p:cBhvr>
                                        <p:cTn id="112" dur="1000" fill="hold"/>
                                        <p:tgtEl>
                                          <p:spTgt spid="137"/>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1000"/>
                                        <p:tgtEl>
                                          <p:spTgt spid="57"/>
                                        </p:tgtEl>
                                      </p:cBhvr>
                                    </p:animEffect>
                                    <p:anim calcmode="lin" valueType="num">
                                      <p:cBhvr>
                                        <p:cTn id="116" dur="1000" fill="hold"/>
                                        <p:tgtEl>
                                          <p:spTgt spid="57"/>
                                        </p:tgtEl>
                                        <p:attrNameLst>
                                          <p:attrName>ppt_x</p:attrName>
                                        </p:attrNameLst>
                                      </p:cBhvr>
                                      <p:tavLst>
                                        <p:tav tm="0">
                                          <p:val>
                                            <p:strVal val="#ppt_x"/>
                                          </p:val>
                                        </p:tav>
                                        <p:tav tm="100000">
                                          <p:val>
                                            <p:strVal val="#ppt_x"/>
                                          </p:val>
                                        </p:tav>
                                      </p:tavLst>
                                    </p:anim>
                                    <p:anim calcmode="lin" valueType="num">
                                      <p:cBhvr>
                                        <p:cTn id="117" dur="1000" fill="hold"/>
                                        <p:tgtEl>
                                          <p:spTgt spid="57"/>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141"/>
                                        </p:tgtEl>
                                        <p:attrNameLst>
                                          <p:attrName>style.visibility</p:attrName>
                                        </p:attrNameLst>
                                      </p:cBhvr>
                                      <p:to>
                                        <p:strVal val="visible"/>
                                      </p:to>
                                    </p:set>
                                    <p:animEffect transition="in" filter="fade">
                                      <p:cBhvr>
                                        <p:cTn id="120" dur="1000"/>
                                        <p:tgtEl>
                                          <p:spTgt spid="141"/>
                                        </p:tgtEl>
                                      </p:cBhvr>
                                    </p:animEffect>
                                    <p:anim calcmode="lin" valueType="num">
                                      <p:cBhvr>
                                        <p:cTn id="121" dur="1000" fill="hold"/>
                                        <p:tgtEl>
                                          <p:spTgt spid="141"/>
                                        </p:tgtEl>
                                        <p:attrNameLst>
                                          <p:attrName>ppt_x</p:attrName>
                                        </p:attrNameLst>
                                      </p:cBhvr>
                                      <p:tavLst>
                                        <p:tav tm="0">
                                          <p:val>
                                            <p:strVal val="#ppt_x"/>
                                          </p:val>
                                        </p:tav>
                                        <p:tav tm="100000">
                                          <p:val>
                                            <p:strVal val="#ppt_x"/>
                                          </p:val>
                                        </p:tav>
                                      </p:tavLst>
                                    </p:anim>
                                    <p:anim calcmode="lin" valueType="num">
                                      <p:cBhvr>
                                        <p:cTn id="122" dur="1000" fill="hold"/>
                                        <p:tgtEl>
                                          <p:spTgt spid="141"/>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nodeType="click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wipe(right)">
                                      <p:cBhvr>
                                        <p:cTn id="127" dur="500"/>
                                        <p:tgtEl>
                                          <p:spTgt spid="51"/>
                                        </p:tgtEl>
                                      </p:cBhvr>
                                    </p:animEffect>
                                  </p:childTnLst>
                                </p:cTn>
                              </p:par>
                              <p:par>
                                <p:cTn id="128" presetID="12" presetClass="entr" presetSubtype="2" fill="hold" nodeType="withEffect">
                                  <p:stCondLst>
                                    <p:cond delay="300"/>
                                  </p:stCondLst>
                                  <p:childTnLst>
                                    <p:set>
                                      <p:cBhvr>
                                        <p:cTn id="129" dur="1" fill="hold">
                                          <p:stCondLst>
                                            <p:cond delay="0"/>
                                          </p:stCondLst>
                                        </p:cTn>
                                        <p:tgtEl>
                                          <p:spTgt spid="54"/>
                                        </p:tgtEl>
                                        <p:attrNameLst>
                                          <p:attrName>style.visibility</p:attrName>
                                        </p:attrNameLst>
                                      </p:cBhvr>
                                      <p:to>
                                        <p:strVal val="visible"/>
                                      </p:to>
                                    </p:set>
                                    <p:anim calcmode="lin" valueType="num">
                                      <p:cBhvr additive="base">
                                        <p:cTn id="130" dur="500"/>
                                        <p:tgtEl>
                                          <p:spTgt spid="54"/>
                                        </p:tgtEl>
                                        <p:attrNameLst>
                                          <p:attrName>ppt_x</p:attrName>
                                        </p:attrNameLst>
                                      </p:cBhvr>
                                      <p:tavLst>
                                        <p:tav tm="0">
                                          <p:val>
                                            <p:strVal val="#ppt_x+#ppt_w*1.125000"/>
                                          </p:val>
                                        </p:tav>
                                        <p:tav tm="100000">
                                          <p:val>
                                            <p:strVal val="#ppt_x"/>
                                          </p:val>
                                        </p:tav>
                                      </p:tavLst>
                                    </p:anim>
                                    <p:animEffect transition="in" filter="wipe(left)">
                                      <p:cBhvr>
                                        <p:cTn id="131" dur="500"/>
                                        <p:tgtEl>
                                          <p:spTgt spid="54"/>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152"/>
                                        </p:tgtEl>
                                        <p:attrNameLst>
                                          <p:attrName>style.visibility</p:attrName>
                                        </p:attrNameLst>
                                      </p:cBhvr>
                                      <p:to>
                                        <p:strVal val="visible"/>
                                      </p:to>
                                    </p:set>
                                    <p:animEffect transition="in" filter="wipe(left)">
                                      <p:cBhvr>
                                        <p:cTn id="136" dur="2000"/>
                                        <p:tgtEl>
                                          <p:spTgt spid="152"/>
                                        </p:tgtEl>
                                      </p:cBhvr>
                                    </p:animEffect>
                                  </p:childTnLst>
                                </p:cTn>
                              </p:par>
                              <p:par>
                                <p:cTn id="137" presetID="22" presetClass="entr" presetSubtype="8" fill="hold" nodeType="withEffect">
                                  <p:stCondLst>
                                    <p:cond delay="0"/>
                                  </p:stCondLst>
                                  <p:childTnLst>
                                    <p:set>
                                      <p:cBhvr>
                                        <p:cTn id="138" dur="1" fill="hold">
                                          <p:stCondLst>
                                            <p:cond delay="0"/>
                                          </p:stCondLst>
                                        </p:cTn>
                                        <p:tgtEl>
                                          <p:spTgt spid="172"/>
                                        </p:tgtEl>
                                        <p:attrNameLst>
                                          <p:attrName>style.visibility</p:attrName>
                                        </p:attrNameLst>
                                      </p:cBhvr>
                                      <p:to>
                                        <p:strVal val="visible"/>
                                      </p:to>
                                    </p:set>
                                    <p:animEffect transition="in" filter="wipe(left)">
                                      <p:cBhvr>
                                        <p:cTn id="139" dur="2000"/>
                                        <p:tgtEl>
                                          <p:spTgt spid="172"/>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181"/>
                                        </p:tgtEl>
                                        <p:attrNameLst>
                                          <p:attrName>style.visibility</p:attrName>
                                        </p:attrNameLst>
                                      </p:cBhvr>
                                      <p:to>
                                        <p:strVal val="visible"/>
                                      </p:to>
                                    </p:set>
                                    <p:animEffect transition="in" filter="wipe(left)">
                                      <p:cBhvr>
                                        <p:cTn id="144" dur="500"/>
                                        <p:tgtEl>
                                          <p:spTgt spid="181"/>
                                        </p:tgtEl>
                                      </p:cBhvr>
                                    </p:animEffect>
                                  </p:childTnLst>
                                </p:cTn>
                              </p:par>
                              <p:par>
                                <p:cTn id="145" presetID="12" presetClass="entr" presetSubtype="8" fill="hold" nodeType="withEffect">
                                  <p:stCondLst>
                                    <p:cond delay="300"/>
                                  </p:stCondLst>
                                  <p:childTnLst>
                                    <p:set>
                                      <p:cBhvr>
                                        <p:cTn id="146" dur="1" fill="hold">
                                          <p:stCondLst>
                                            <p:cond delay="0"/>
                                          </p:stCondLst>
                                        </p:cTn>
                                        <p:tgtEl>
                                          <p:spTgt spid="184"/>
                                        </p:tgtEl>
                                        <p:attrNameLst>
                                          <p:attrName>style.visibility</p:attrName>
                                        </p:attrNameLst>
                                      </p:cBhvr>
                                      <p:to>
                                        <p:strVal val="visible"/>
                                      </p:to>
                                    </p:set>
                                    <p:anim calcmode="lin" valueType="num">
                                      <p:cBhvr additive="base">
                                        <p:cTn id="147" dur="500"/>
                                        <p:tgtEl>
                                          <p:spTgt spid="184"/>
                                        </p:tgtEl>
                                        <p:attrNameLst>
                                          <p:attrName>ppt_x</p:attrName>
                                        </p:attrNameLst>
                                      </p:cBhvr>
                                      <p:tavLst>
                                        <p:tav tm="0">
                                          <p:val>
                                            <p:strVal val="#ppt_x-#ppt_w*1.125000"/>
                                          </p:val>
                                        </p:tav>
                                        <p:tav tm="100000">
                                          <p:val>
                                            <p:strVal val="#ppt_x"/>
                                          </p:val>
                                        </p:tav>
                                      </p:tavLst>
                                    </p:anim>
                                    <p:animEffect transition="in" filter="wipe(right)">
                                      <p:cBhvr>
                                        <p:cTn id="148" dur="500"/>
                                        <p:tgtEl>
                                          <p:spTgt spid="18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3"/>
                                        </p:tgtEl>
                                        <p:attrNameLst>
                                          <p:attrName>style.visibility</p:attrName>
                                        </p:attrNameLst>
                                      </p:cBhvr>
                                      <p:to>
                                        <p:strVal val="visible"/>
                                      </p:to>
                                    </p:set>
                                    <p:animEffect transition="in" filter="fade">
                                      <p:cBhvr>
                                        <p:cTn id="153" dur="500"/>
                                        <p:tgtEl>
                                          <p:spTgt spid="3"/>
                                        </p:tgtEl>
                                      </p:cBhvr>
                                    </p:animEffect>
                                  </p:childTnLst>
                                </p:cTn>
                              </p:par>
                            </p:childTnLst>
                          </p:cTn>
                        </p:par>
                        <p:par>
                          <p:cTn id="154" fill="hold">
                            <p:stCondLst>
                              <p:cond delay="500"/>
                            </p:stCondLst>
                            <p:childTnLst>
                              <p:par>
                                <p:cTn id="155" presetID="42" presetClass="entr" presetSubtype="0" fill="hold" nodeType="afterEffect">
                                  <p:stCondLst>
                                    <p:cond delay="0"/>
                                  </p:stCondLst>
                                  <p:childTnLst>
                                    <p:set>
                                      <p:cBhvr>
                                        <p:cTn id="156" dur="1" fill="hold">
                                          <p:stCondLst>
                                            <p:cond delay="0"/>
                                          </p:stCondLst>
                                        </p:cTn>
                                        <p:tgtEl>
                                          <p:spTgt spid="3075"/>
                                        </p:tgtEl>
                                        <p:attrNameLst>
                                          <p:attrName>style.visibility</p:attrName>
                                        </p:attrNameLst>
                                      </p:cBhvr>
                                      <p:to>
                                        <p:strVal val="visible"/>
                                      </p:to>
                                    </p:set>
                                    <p:animEffect transition="in" filter="fade">
                                      <p:cBhvr>
                                        <p:cTn id="157" dur="1000"/>
                                        <p:tgtEl>
                                          <p:spTgt spid="3075"/>
                                        </p:tgtEl>
                                      </p:cBhvr>
                                    </p:animEffect>
                                    <p:anim calcmode="lin" valueType="num">
                                      <p:cBhvr>
                                        <p:cTn id="158" dur="1000" fill="hold"/>
                                        <p:tgtEl>
                                          <p:spTgt spid="3075"/>
                                        </p:tgtEl>
                                        <p:attrNameLst>
                                          <p:attrName>ppt_x</p:attrName>
                                        </p:attrNameLst>
                                      </p:cBhvr>
                                      <p:tavLst>
                                        <p:tav tm="0">
                                          <p:val>
                                            <p:strVal val="#ppt_x"/>
                                          </p:val>
                                        </p:tav>
                                        <p:tav tm="100000">
                                          <p:val>
                                            <p:strVal val="#ppt_x"/>
                                          </p:val>
                                        </p:tav>
                                      </p:tavLst>
                                    </p:anim>
                                    <p:anim calcmode="lin" valueType="num">
                                      <p:cBhvr>
                                        <p:cTn id="159" dur="1000" fill="hold"/>
                                        <p:tgtEl>
                                          <p:spTgt spid="3075"/>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2"/>
                                        </p:tgtEl>
                                        <p:attrNameLst>
                                          <p:attrName>style.visibility</p:attrName>
                                        </p:attrNameLst>
                                      </p:cBhvr>
                                      <p:to>
                                        <p:strVal val="visible"/>
                                      </p:to>
                                    </p:set>
                                    <p:animEffect transition="in" filter="fade">
                                      <p:cBhvr>
                                        <p:cTn id="162" dur="1000"/>
                                        <p:tgtEl>
                                          <p:spTgt spid="2"/>
                                        </p:tgtEl>
                                      </p:cBhvr>
                                    </p:animEffect>
                                    <p:anim calcmode="lin" valueType="num">
                                      <p:cBhvr>
                                        <p:cTn id="163" dur="1000" fill="hold"/>
                                        <p:tgtEl>
                                          <p:spTgt spid="2"/>
                                        </p:tgtEl>
                                        <p:attrNameLst>
                                          <p:attrName>ppt_x</p:attrName>
                                        </p:attrNameLst>
                                      </p:cBhvr>
                                      <p:tavLst>
                                        <p:tav tm="0">
                                          <p:val>
                                            <p:strVal val="#ppt_x"/>
                                          </p:val>
                                        </p:tav>
                                        <p:tav tm="100000">
                                          <p:val>
                                            <p:strVal val="#ppt_x"/>
                                          </p:val>
                                        </p:tav>
                                      </p:tavLst>
                                    </p:anim>
                                    <p:anim calcmode="lin" valueType="num">
                                      <p:cBhvr>
                                        <p:cTn id="16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P spid="47" grpId="0" animBg="1"/>
      <p:bldP spid="141" grpId="0" animBg="1"/>
      <p:bldP spid="171" grpId="0"/>
      <p:bldP spid="171" grpId="1"/>
      <p:bldP spid="171" grpId="2"/>
      <p:bldP spid="3"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200113\Downloads\ezgif.com-video-to-gif.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3810"/>
            <a:ext cx="9144000" cy="515112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5943600" y="310926"/>
            <a:ext cx="1676400" cy="1727201"/>
          </a:xfrm>
          <a:prstGeom prst="ellipse">
            <a:avLst/>
          </a:prstGeom>
          <a:solidFill>
            <a:schemeClr val="tx1">
              <a:lumMod val="85000"/>
              <a:lumOff val="15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d drive\MJ WORK\Pooja mam (physics)\CBSE (X)\Magnetic Effect of Electric Current\Raw\light-bulb.png"/>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l="14631" r="10825"/>
          <a:stretch/>
        </p:blipFill>
        <p:spPr bwMode="auto">
          <a:xfrm>
            <a:off x="6394573" y="605944"/>
            <a:ext cx="838166" cy="11243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d drive\MJ WORK\Pooja mam (physics)\CBSE (X)\Magnetic Effect of Electric Current\Raw\light-bulb.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631" r="10825"/>
          <a:stretch/>
        </p:blipFill>
        <p:spPr bwMode="auto">
          <a:xfrm>
            <a:off x="6394573" y="605944"/>
            <a:ext cx="838166" cy="112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404011"/>
      </p:ext>
    </p:extLst>
  </p:cSld>
  <p:clrMapOvr>
    <a:masterClrMapping/>
  </p:clrMapOvr>
  <mc:AlternateContent xmlns:mc="http://schemas.openxmlformats.org/markup-compatibility/2006" xmlns:p14="http://schemas.microsoft.com/office/powerpoint/2010/main">
    <mc:Choice Requires="p14">
      <p:transition p14:dur="0" advClick="0" advTm="23000"/>
    </mc:Choice>
    <mc:Fallback xmlns="">
      <p:transition advClick="0" advTm="2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 presetClass="exit" presetSubtype="0" fill="hold" nodeType="withEffect">
                                  <p:stCondLst>
                                    <p:cond delay="22000"/>
                                  </p:stCondLst>
                                  <p:childTnLst>
                                    <p:set>
                                      <p:cBhvr>
                                        <p:cTn id="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 name="Picture 3" descr="D:\d drive\MJ WORK\Pooja mam (physics)\CBSE (X)\Magnetic Effect of Electric Current\Raw\wpid-room-interior-with-parquet-and-brick-wall_23-2147512498-1170x1170.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20684"/>
          <a:stretch/>
        </p:blipFill>
        <p:spPr bwMode="auto">
          <a:xfrm>
            <a:off x="-857250" y="-3524250"/>
            <a:ext cx="11144250" cy="8839200"/>
          </a:xfrm>
          <a:prstGeom prst="rect">
            <a:avLst/>
          </a:prstGeom>
          <a:noFill/>
          <a:extLst>
            <a:ext uri="{909E8E84-426E-40DD-AFC4-6F175D3DCCD1}">
              <a14:hiddenFill xmlns:a14="http://schemas.microsoft.com/office/drawing/2010/main">
                <a:solidFill>
                  <a:srgbClr val="FFFFFF"/>
                </a:solidFill>
              </a14:hiddenFill>
            </a:ext>
          </a:extLst>
        </p:spPr>
      </p:pic>
      <p:pic>
        <p:nvPicPr>
          <p:cNvPr id="402" name="Picture 4" descr="D:\d drive\MJ WORK\Pooja mam (physics)\State board\9th state board\3_Current Electricity\Raw\backgroun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4375"/>
          <a:stretch/>
        </p:blipFill>
        <p:spPr bwMode="auto">
          <a:xfrm>
            <a:off x="-3132914" y="1914072"/>
            <a:ext cx="15240000" cy="3905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52600" y="1327864"/>
            <a:ext cx="1600200" cy="1905000"/>
          </a:xfrm>
          <a:custGeom>
            <a:avLst/>
            <a:gdLst>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05000">
                <a:moveTo>
                  <a:pt x="0" y="0"/>
                </a:moveTo>
                <a:lnTo>
                  <a:pt x="1219200" y="0"/>
                </a:lnTo>
                <a:cubicBezTo>
                  <a:pt x="623888" y="544512"/>
                  <a:pt x="947737" y="1698626"/>
                  <a:pt x="1219200" y="1905000"/>
                </a:cubicBezTo>
                <a:lnTo>
                  <a:pt x="0" y="1905000"/>
                </a:lnTo>
                <a:lnTo>
                  <a:pt x="0" y="0"/>
                </a:lnTo>
                <a:close/>
              </a:path>
            </a:pathLst>
          </a:custGeom>
          <a:solidFill>
            <a:srgbClr val="FF0000"/>
          </a:solidFill>
          <a:ln>
            <a:solidFill>
              <a:srgbClr val="FF0000"/>
            </a:solidFill>
          </a:ln>
          <a:scene3d>
            <a:camera prst="perspectiveRight" fov="3600000">
              <a:rot lat="845342" lon="747097" rev="112194"/>
            </a:camera>
            <a:lightRig rig="threePt" dir="t"/>
          </a:scene3d>
          <a:sp3d extrusionH="635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p:cNvSpPr/>
          <p:nvPr/>
        </p:nvSpPr>
        <p:spPr>
          <a:xfrm rot="10800000">
            <a:off x="6222274" y="1335946"/>
            <a:ext cx="1524000" cy="1905000"/>
          </a:xfrm>
          <a:custGeom>
            <a:avLst/>
            <a:gdLst>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 name="connsiteX0" fmla="*/ 0 w 1219200"/>
              <a:gd name="connsiteY0" fmla="*/ 0 h 1905000"/>
              <a:gd name="connsiteX1" fmla="*/ 1219200 w 1219200"/>
              <a:gd name="connsiteY1" fmla="*/ 0 h 1905000"/>
              <a:gd name="connsiteX2" fmla="*/ 1219200 w 1219200"/>
              <a:gd name="connsiteY2" fmla="*/ 1905000 h 1905000"/>
              <a:gd name="connsiteX3" fmla="*/ 0 w 1219200"/>
              <a:gd name="connsiteY3" fmla="*/ 1905000 h 1905000"/>
              <a:gd name="connsiteX4" fmla="*/ 0 w 12192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05000">
                <a:moveTo>
                  <a:pt x="0" y="0"/>
                </a:moveTo>
                <a:lnTo>
                  <a:pt x="1219200" y="0"/>
                </a:lnTo>
                <a:cubicBezTo>
                  <a:pt x="623888" y="544512"/>
                  <a:pt x="947737" y="1698626"/>
                  <a:pt x="1219200" y="1905000"/>
                </a:cubicBezTo>
                <a:lnTo>
                  <a:pt x="0" y="1905000"/>
                </a:lnTo>
                <a:lnTo>
                  <a:pt x="0" y="0"/>
                </a:lnTo>
                <a:close/>
              </a:path>
            </a:pathLst>
          </a:custGeom>
          <a:solidFill>
            <a:srgbClr val="0000FF"/>
          </a:solidFill>
          <a:ln>
            <a:solidFill>
              <a:srgbClr val="0000FF"/>
            </a:solidFill>
          </a:ln>
          <a:scene3d>
            <a:camera prst="perspectiveRight" fov="3900000">
              <a:rot lat="20648024" lon="717953" rev="21505037"/>
            </a:camera>
            <a:lightRig rig="threePt" dir="t"/>
          </a:scene3d>
          <a:sp3d extrusionH="6350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7" name="Group 196"/>
          <p:cNvGrpSpPr/>
          <p:nvPr/>
        </p:nvGrpSpPr>
        <p:grpSpPr>
          <a:xfrm rot="10800000">
            <a:off x="3326130" y="1413002"/>
            <a:ext cx="2819400" cy="1450848"/>
            <a:chOff x="2197608" y="2038350"/>
            <a:chExt cx="3733800" cy="1450848"/>
          </a:xfrm>
          <a:scene3d>
            <a:camera prst="perspectiveLeft" fov="7200000">
              <a:rot lat="3600000" lon="0" rev="0"/>
            </a:camera>
            <a:lightRig rig="threePt" dir="t"/>
          </a:scene3d>
        </p:grpSpPr>
        <p:cxnSp>
          <p:nvCxnSpPr>
            <p:cNvPr id="198" name="Straight Connector 197"/>
            <p:cNvCxnSpPr/>
            <p:nvPr/>
          </p:nvCxnSpPr>
          <p:spPr>
            <a:xfrm>
              <a:off x="2197608" y="2038350"/>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2197608" y="2245614"/>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2197608" y="2452878"/>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197608" y="2660142"/>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2197608" y="2867406"/>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2197608" y="3074670"/>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197608" y="3281934"/>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2197608" y="3489198"/>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grpSp>
      <p:grpSp>
        <p:nvGrpSpPr>
          <p:cNvPr id="206" name="Group 205"/>
          <p:cNvGrpSpPr/>
          <p:nvPr/>
        </p:nvGrpSpPr>
        <p:grpSpPr>
          <a:xfrm rot="10800000">
            <a:off x="3365683" y="771525"/>
            <a:ext cx="2819400" cy="1450848"/>
            <a:chOff x="2197608" y="2038350"/>
            <a:chExt cx="3733800" cy="1450848"/>
          </a:xfrm>
          <a:scene3d>
            <a:camera prst="perspectiveLeft" fov="7200000">
              <a:rot lat="3600000" lon="0" rev="0"/>
            </a:camera>
            <a:lightRig rig="threePt" dir="t"/>
          </a:scene3d>
        </p:grpSpPr>
        <p:cxnSp>
          <p:nvCxnSpPr>
            <p:cNvPr id="207" name="Straight Connector 206"/>
            <p:cNvCxnSpPr/>
            <p:nvPr/>
          </p:nvCxnSpPr>
          <p:spPr>
            <a:xfrm>
              <a:off x="2197608" y="2038350"/>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197608" y="2245614"/>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2197608" y="2452878"/>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197608" y="2660142"/>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2197608" y="2867406"/>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2197608" y="3074670"/>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2197608" y="3281934"/>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2197608" y="3489198"/>
              <a:ext cx="3733800" cy="0"/>
            </a:xfrm>
            <a:prstGeom prst="line">
              <a:avLst/>
            </a:prstGeom>
            <a:ln>
              <a:solidFill>
                <a:schemeClr val="bg1"/>
              </a:solidFill>
            </a:ln>
            <a:effectLst>
              <a:glow rad="127000">
                <a:schemeClr val="bg1">
                  <a:alpha val="25000"/>
                </a:schemeClr>
              </a:glow>
            </a:effectLst>
          </p:spPr>
          <p:style>
            <a:lnRef idx="1">
              <a:schemeClr val="accent1"/>
            </a:lnRef>
            <a:fillRef idx="0">
              <a:schemeClr val="accent1"/>
            </a:fillRef>
            <a:effectRef idx="0">
              <a:schemeClr val="accent1"/>
            </a:effectRef>
            <a:fontRef idx="minor">
              <a:schemeClr val="tx1"/>
            </a:fontRef>
          </p:style>
        </p:cxnSp>
      </p:grpSp>
      <p:sp>
        <p:nvSpPr>
          <p:cNvPr id="153" name="Freeform 152"/>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108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153"/>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102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154"/>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96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90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84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78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Freeform 159"/>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72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160"/>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66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161"/>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60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Freeform 162"/>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54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Freeform 163"/>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48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Freeform 164"/>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42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Freeform 165"/>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36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Freeform 166"/>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30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Freeform 167"/>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24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Freeform 168"/>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18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Freeform 169"/>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12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170"/>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60000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171"/>
          <p:cNvSpPr/>
          <p:nvPr/>
        </p:nvSpPr>
        <p:spPr>
          <a:xfrm rot="10800000">
            <a:off x="3657600" y="676275"/>
            <a:ext cx="1981200" cy="2133600"/>
          </a:xfrm>
          <a:custGeom>
            <a:avLst/>
            <a:gdLst>
              <a:gd name="connsiteX0" fmla="*/ 647700 w 1981200"/>
              <a:gd name="connsiteY0" fmla="*/ 2273300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295400 w 1981200"/>
              <a:gd name="connsiteY7" fmla="*/ 2247900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295400 w 1981200"/>
              <a:gd name="connsiteY8" fmla="*/ 2286000 h 2286000"/>
              <a:gd name="connsiteX0" fmla="*/ 642938 w 1981200"/>
              <a:gd name="connsiteY0" fmla="*/ 2087563 h 2286000"/>
              <a:gd name="connsiteX1" fmla="*/ 660400 w 1981200"/>
              <a:gd name="connsiteY1" fmla="*/ 1701800 h 2286000"/>
              <a:gd name="connsiteX2" fmla="*/ 0 w 1981200"/>
              <a:gd name="connsiteY2" fmla="*/ 1689100 h 2286000"/>
              <a:gd name="connsiteX3" fmla="*/ 50800 w 1981200"/>
              <a:gd name="connsiteY3" fmla="*/ 0 h 2286000"/>
              <a:gd name="connsiteX4" fmla="*/ 1981200 w 1981200"/>
              <a:gd name="connsiteY4" fmla="*/ 25400 h 2286000"/>
              <a:gd name="connsiteX5" fmla="*/ 1943100 w 1981200"/>
              <a:gd name="connsiteY5" fmla="*/ 1676400 h 2286000"/>
              <a:gd name="connsiteX6" fmla="*/ 1295400 w 1981200"/>
              <a:gd name="connsiteY6" fmla="*/ 1701800 h 2286000"/>
              <a:gd name="connsiteX7" fmla="*/ 1300163 w 1981200"/>
              <a:gd name="connsiteY7" fmla="*/ 2090737 h 2286000"/>
              <a:gd name="connsiteX8" fmla="*/ 1301783 w 1981200"/>
              <a:gd name="connsiteY8" fmla="*/ 2162175 h 2286000"/>
              <a:gd name="connsiteX9" fmla="*/ 1295400 w 1981200"/>
              <a:gd name="connsiteY9" fmla="*/ 2286000 h 2286000"/>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314450 w 1981200"/>
              <a:gd name="connsiteY9" fmla="*/ 2152650 h 2162175"/>
              <a:gd name="connsiteX0" fmla="*/ 642938 w 1981200"/>
              <a:gd name="connsiteY0" fmla="*/ 2087563 h 2162175"/>
              <a:gd name="connsiteX1" fmla="*/ 660400 w 1981200"/>
              <a:gd name="connsiteY1" fmla="*/ 1701800 h 2162175"/>
              <a:gd name="connsiteX2" fmla="*/ 0 w 1981200"/>
              <a:gd name="connsiteY2" fmla="*/ 1689100 h 2162175"/>
              <a:gd name="connsiteX3" fmla="*/ 50800 w 1981200"/>
              <a:gd name="connsiteY3" fmla="*/ 0 h 2162175"/>
              <a:gd name="connsiteX4" fmla="*/ 1981200 w 1981200"/>
              <a:gd name="connsiteY4" fmla="*/ 25400 h 2162175"/>
              <a:gd name="connsiteX5" fmla="*/ 1943100 w 1981200"/>
              <a:gd name="connsiteY5" fmla="*/ 1676400 h 2162175"/>
              <a:gd name="connsiteX6" fmla="*/ 1295400 w 1981200"/>
              <a:gd name="connsiteY6" fmla="*/ 1701800 h 2162175"/>
              <a:gd name="connsiteX7" fmla="*/ 1300163 w 1981200"/>
              <a:gd name="connsiteY7" fmla="*/ 2090737 h 2162175"/>
              <a:gd name="connsiteX8" fmla="*/ 1301783 w 1981200"/>
              <a:gd name="connsiteY8" fmla="*/ 2162175 h 2162175"/>
              <a:gd name="connsiteX9" fmla="*/ 1285875 w 1981200"/>
              <a:gd name="connsiteY9" fmla="*/ 2133600 h 2162175"/>
              <a:gd name="connsiteX0" fmla="*/ 642938 w 1981200"/>
              <a:gd name="connsiteY0" fmla="*/ 2087563 h 2133600"/>
              <a:gd name="connsiteX1" fmla="*/ 660400 w 1981200"/>
              <a:gd name="connsiteY1" fmla="*/ 1701800 h 2133600"/>
              <a:gd name="connsiteX2" fmla="*/ 0 w 1981200"/>
              <a:gd name="connsiteY2" fmla="*/ 1689100 h 2133600"/>
              <a:gd name="connsiteX3" fmla="*/ 50800 w 1981200"/>
              <a:gd name="connsiteY3" fmla="*/ 0 h 2133600"/>
              <a:gd name="connsiteX4" fmla="*/ 1981200 w 1981200"/>
              <a:gd name="connsiteY4" fmla="*/ 25400 h 2133600"/>
              <a:gd name="connsiteX5" fmla="*/ 1943100 w 1981200"/>
              <a:gd name="connsiteY5" fmla="*/ 1676400 h 2133600"/>
              <a:gd name="connsiteX6" fmla="*/ 1295400 w 1981200"/>
              <a:gd name="connsiteY6" fmla="*/ 1701800 h 2133600"/>
              <a:gd name="connsiteX7" fmla="*/ 1300163 w 1981200"/>
              <a:gd name="connsiteY7" fmla="*/ 2090737 h 2133600"/>
              <a:gd name="connsiteX8" fmla="*/ 1287495 w 1981200"/>
              <a:gd name="connsiteY8" fmla="*/ 2128837 h 2133600"/>
              <a:gd name="connsiteX9" fmla="*/ 1285875 w 1981200"/>
              <a:gd name="connsiteY9" fmla="*/ 213360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1200" h="2133600">
                <a:moveTo>
                  <a:pt x="642938" y="2087563"/>
                </a:moveTo>
                <a:lnTo>
                  <a:pt x="660400" y="1701800"/>
                </a:lnTo>
                <a:lnTo>
                  <a:pt x="0" y="1689100"/>
                </a:lnTo>
                <a:lnTo>
                  <a:pt x="50800" y="0"/>
                </a:lnTo>
                <a:lnTo>
                  <a:pt x="1981200" y="25400"/>
                </a:lnTo>
                <a:lnTo>
                  <a:pt x="1943100" y="1676400"/>
                </a:lnTo>
                <a:lnTo>
                  <a:pt x="1295400" y="1701800"/>
                </a:lnTo>
                <a:cubicBezTo>
                  <a:pt x="1296988" y="1831446"/>
                  <a:pt x="1298575" y="1961091"/>
                  <a:pt x="1300163" y="2090737"/>
                </a:cubicBezTo>
                <a:cubicBezTo>
                  <a:pt x="1299115" y="2147887"/>
                  <a:pt x="1288543" y="2071687"/>
                  <a:pt x="1287495" y="2128837"/>
                </a:cubicBezTo>
                <a:lnTo>
                  <a:pt x="1285875" y="2133600"/>
                </a:lnTo>
              </a:path>
            </a:pathLst>
          </a:custGeom>
          <a:noFill/>
          <a:ln w="57150">
            <a:solidFill>
              <a:schemeClr val="bg1">
                <a:lumMod val="50000"/>
              </a:schemeClr>
            </a:solidFill>
          </a:ln>
          <a:scene3d>
            <a:camera prst="perspectiveRelaxedModerately" fov="7200000">
              <a:rot lat="14400000" lon="0" rev="10800000"/>
            </a:camera>
            <a:lightRig rig="threePt" dir="t"/>
          </a:scene3d>
          <a:sp3d z="101600">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1723191" y="1371724"/>
            <a:ext cx="1204466" cy="1449348"/>
            <a:chOff x="274388" y="2950918"/>
            <a:chExt cx="1204466" cy="1449348"/>
          </a:xfrm>
          <a:scene3d>
            <a:camera prst="perspectiveRight"/>
            <a:lightRig rig="threePt" dir="t"/>
          </a:scene3d>
        </p:grpSpPr>
        <p:sp>
          <p:nvSpPr>
            <p:cNvPr id="8" name="Rectangle 7"/>
            <p:cNvSpPr/>
            <p:nvPr/>
          </p:nvSpPr>
          <p:spPr>
            <a:xfrm>
              <a:off x="309944" y="2953716"/>
              <a:ext cx="1168910" cy="1446550"/>
            </a:xfrm>
            <a:prstGeom prst="rect">
              <a:avLst/>
            </a:prstGeom>
          </p:spPr>
          <p:txBody>
            <a:bodyPr wrap="none">
              <a:spAutoFit/>
              <a:sp3d extrusionH="127000">
                <a:extrusionClr>
                  <a:schemeClr val="bg1"/>
                </a:extrusionClr>
              </a:sp3d>
            </a:bodyPr>
            <a:lstStyle/>
            <a:p>
              <a:r>
                <a:rPr lang="en-US" sz="8800" b="1" dirty="0" smtClean="0">
                  <a:effectLst>
                    <a:outerShdw blurRad="38100" dist="38100" dir="2700000" algn="tl">
                      <a:srgbClr val="000000">
                        <a:alpha val="43137"/>
                      </a:srgbClr>
                    </a:outerShdw>
                  </a:effectLst>
                  <a:latin typeface="Copperplate Gothic Bold" pitchFamily="34" charset="0"/>
                  <a:cs typeface="Narkisim" pitchFamily="34" charset="-79"/>
                </a:rPr>
                <a:t>N</a:t>
              </a:r>
              <a:endParaRPr lang="en-US" sz="8800" b="1" dirty="0">
                <a:effectLst>
                  <a:outerShdw blurRad="38100" dist="38100" dir="2700000" algn="tl">
                    <a:srgbClr val="000000">
                      <a:alpha val="43137"/>
                    </a:srgbClr>
                  </a:outerShdw>
                </a:effectLst>
                <a:latin typeface="Copperplate Gothic Bold" pitchFamily="34" charset="0"/>
                <a:cs typeface="Narkisim" pitchFamily="34" charset="-79"/>
              </a:endParaRPr>
            </a:p>
          </p:txBody>
        </p:sp>
        <p:sp>
          <p:nvSpPr>
            <p:cNvPr id="9" name="Rectangle 8"/>
            <p:cNvSpPr/>
            <p:nvPr/>
          </p:nvSpPr>
          <p:spPr>
            <a:xfrm>
              <a:off x="274388" y="2950918"/>
              <a:ext cx="1168910" cy="1446550"/>
            </a:xfrm>
            <a:prstGeom prst="rect">
              <a:avLst/>
            </a:prstGeom>
          </p:spPr>
          <p:txBody>
            <a:bodyPr wrap="none">
              <a:spAutoFit/>
              <a:sp3d extrusionH="127000">
                <a:extrusionClr>
                  <a:schemeClr val="bg1"/>
                </a:extrusionClr>
              </a:sp3d>
            </a:bodyPr>
            <a:lstStyle/>
            <a:p>
              <a:r>
                <a:rPr lang="en-US" sz="8800" b="1" dirty="0" smtClean="0">
                  <a:solidFill>
                    <a:schemeClr val="bg1"/>
                  </a:solidFill>
                  <a:effectLst>
                    <a:outerShdw blurRad="38100" dist="38100" dir="2700000" algn="tl">
                      <a:srgbClr val="000000">
                        <a:alpha val="43137"/>
                      </a:srgbClr>
                    </a:outerShdw>
                  </a:effectLst>
                  <a:latin typeface="Copperplate Gothic Bold" pitchFamily="34" charset="0"/>
                  <a:cs typeface="Narkisim" pitchFamily="34" charset="-79"/>
                </a:rPr>
                <a:t>N</a:t>
              </a:r>
              <a:endParaRPr lang="en-US" sz="8800" b="1" dirty="0">
                <a:solidFill>
                  <a:schemeClr val="bg1"/>
                </a:solidFill>
                <a:effectLst>
                  <a:outerShdw blurRad="38100" dist="38100" dir="2700000" algn="tl">
                    <a:srgbClr val="000000">
                      <a:alpha val="43137"/>
                    </a:srgbClr>
                  </a:outerShdw>
                </a:effectLst>
                <a:latin typeface="Copperplate Gothic Bold" pitchFamily="34" charset="0"/>
                <a:cs typeface="Narkisim" pitchFamily="34" charset="-79"/>
              </a:endParaRPr>
            </a:p>
          </p:txBody>
        </p:sp>
      </p:grpSp>
      <p:grpSp>
        <p:nvGrpSpPr>
          <p:cNvPr id="10" name="Group 9"/>
          <p:cNvGrpSpPr/>
          <p:nvPr/>
        </p:nvGrpSpPr>
        <p:grpSpPr>
          <a:xfrm>
            <a:off x="6637129" y="1298935"/>
            <a:ext cx="1032945" cy="1449348"/>
            <a:chOff x="464343" y="3212526"/>
            <a:chExt cx="1032945" cy="1449348"/>
          </a:xfrm>
          <a:scene3d>
            <a:camera prst="perspectiveRight" fov="2100000">
              <a:rot lat="297721" lon="20699988" rev="52218"/>
            </a:camera>
            <a:lightRig rig="threePt" dir="t"/>
          </a:scene3d>
        </p:grpSpPr>
        <p:sp>
          <p:nvSpPr>
            <p:cNvPr id="11" name="Rectangle 10"/>
            <p:cNvSpPr/>
            <p:nvPr/>
          </p:nvSpPr>
          <p:spPr>
            <a:xfrm>
              <a:off x="499899" y="3215324"/>
              <a:ext cx="997389" cy="1446550"/>
            </a:xfrm>
            <a:prstGeom prst="rect">
              <a:avLst/>
            </a:prstGeom>
          </p:spPr>
          <p:txBody>
            <a:bodyPr wrap="none">
              <a:spAutoFit/>
              <a:sp3d extrusionH="127000"/>
            </a:bodyPr>
            <a:lstStyle/>
            <a:p>
              <a:r>
                <a:rPr lang="en-US" sz="8800" b="1" dirty="0" smtClean="0">
                  <a:effectLst>
                    <a:outerShdw blurRad="38100" dist="38100" dir="2700000" algn="tl">
                      <a:srgbClr val="000000">
                        <a:alpha val="43137"/>
                      </a:srgbClr>
                    </a:outerShdw>
                  </a:effectLst>
                  <a:latin typeface="Copperplate Gothic Bold" pitchFamily="34" charset="0"/>
                  <a:cs typeface="Narkisim" pitchFamily="34" charset="-79"/>
                </a:rPr>
                <a:t>S</a:t>
              </a:r>
              <a:endParaRPr lang="en-US" sz="8800" b="1" dirty="0">
                <a:effectLst>
                  <a:outerShdw blurRad="38100" dist="38100" dir="2700000" algn="tl">
                    <a:srgbClr val="000000">
                      <a:alpha val="43137"/>
                    </a:srgbClr>
                  </a:outerShdw>
                </a:effectLst>
                <a:latin typeface="Copperplate Gothic Bold" pitchFamily="34" charset="0"/>
                <a:cs typeface="Narkisim" pitchFamily="34" charset="-79"/>
              </a:endParaRPr>
            </a:p>
          </p:txBody>
        </p:sp>
        <p:sp>
          <p:nvSpPr>
            <p:cNvPr id="12" name="Rectangle 11"/>
            <p:cNvSpPr/>
            <p:nvPr/>
          </p:nvSpPr>
          <p:spPr>
            <a:xfrm>
              <a:off x="464343" y="3212526"/>
              <a:ext cx="997389" cy="1446550"/>
            </a:xfrm>
            <a:prstGeom prst="rect">
              <a:avLst/>
            </a:prstGeom>
          </p:spPr>
          <p:txBody>
            <a:bodyPr wrap="none">
              <a:spAutoFit/>
              <a:sp3d extrusionH="127000"/>
            </a:bodyPr>
            <a:lstStyle/>
            <a:p>
              <a:r>
                <a:rPr lang="en-US" sz="8800" b="1" dirty="0" smtClean="0">
                  <a:solidFill>
                    <a:schemeClr val="bg1"/>
                  </a:solidFill>
                  <a:effectLst>
                    <a:outerShdw blurRad="38100" dist="38100" dir="2700000" algn="tl">
                      <a:srgbClr val="000000">
                        <a:alpha val="43137"/>
                      </a:srgbClr>
                    </a:outerShdw>
                  </a:effectLst>
                  <a:latin typeface="Copperplate Gothic Bold" pitchFamily="34" charset="0"/>
                  <a:cs typeface="Narkisim" pitchFamily="34" charset="-79"/>
                </a:rPr>
                <a:t>S</a:t>
              </a:r>
              <a:endParaRPr lang="en-US" sz="8800" b="1" dirty="0">
                <a:solidFill>
                  <a:schemeClr val="bg1"/>
                </a:solidFill>
                <a:effectLst>
                  <a:outerShdw blurRad="38100" dist="38100" dir="2700000" algn="tl">
                    <a:srgbClr val="000000">
                      <a:alpha val="43137"/>
                    </a:srgbClr>
                  </a:outerShdw>
                </a:effectLst>
                <a:latin typeface="Copperplate Gothic Bold" pitchFamily="34" charset="0"/>
                <a:cs typeface="Narkisim" pitchFamily="34" charset="-79"/>
              </a:endParaRPr>
            </a:p>
          </p:txBody>
        </p:sp>
      </p:grpSp>
      <p:sp>
        <p:nvSpPr>
          <p:cNvPr id="191" name="Can 190"/>
          <p:cNvSpPr/>
          <p:nvPr/>
        </p:nvSpPr>
        <p:spPr>
          <a:xfrm rot="16200000">
            <a:off x="2514595" y="2240328"/>
            <a:ext cx="59611" cy="2834640"/>
          </a:xfrm>
          <a:prstGeom prst="can">
            <a:avLst>
              <a:gd name="adj" fmla="val 29167"/>
            </a:avLst>
          </a:prstGeom>
          <a:gradFill>
            <a:gsLst>
              <a:gs pos="100000">
                <a:schemeClr val="tx1"/>
              </a:gs>
              <a:gs pos="77000">
                <a:schemeClr val="bg1">
                  <a:lumMod val="50000"/>
                </a:schemeClr>
              </a:gs>
              <a:gs pos="50000">
                <a:schemeClr val="tx1"/>
              </a:gs>
              <a:gs pos="15000">
                <a:schemeClr val="bg1">
                  <a:lumMod val="50000"/>
                </a:schemeClr>
              </a:gs>
              <a:gs pos="0">
                <a:schemeClr val="tx1"/>
              </a:gs>
            </a:gsLst>
            <a:lin ang="0" scaled="0"/>
          </a:gradFill>
          <a:ln>
            <a:noFill/>
          </a:ln>
          <a:effectLst>
            <a:glow rad="2032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Can 191"/>
          <p:cNvSpPr/>
          <p:nvPr/>
        </p:nvSpPr>
        <p:spPr>
          <a:xfrm rot="120000">
            <a:off x="7994728" y="2647950"/>
            <a:ext cx="91440" cy="1097280"/>
          </a:xfrm>
          <a:prstGeom prst="can">
            <a:avLst>
              <a:gd name="adj" fmla="val 29167"/>
            </a:avLst>
          </a:prstGeom>
          <a:gradFill>
            <a:gsLst>
              <a:gs pos="100000">
                <a:schemeClr val="tx1"/>
              </a:gs>
              <a:gs pos="77000">
                <a:schemeClr val="bg1">
                  <a:lumMod val="50000"/>
                </a:schemeClr>
              </a:gs>
              <a:gs pos="50000">
                <a:schemeClr val="tx1"/>
              </a:gs>
              <a:gs pos="15000">
                <a:schemeClr val="bg1">
                  <a:lumMod val="50000"/>
                </a:schemeClr>
              </a:gs>
              <a:gs pos="0">
                <a:schemeClr val="tx1"/>
              </a:gs>
            </a:gsLst>
            <a:lin ang="0" scaled="0"/>
          </a:gradFill>
          <a:ln>
            <a:noFill/>
          </a:ln>
          <a:effectLst>
            <a:glow rad="203200">
              <a:srgbClr val="FFFF00"/>
            </a:glow>
          </a:effectLst>
          <a:scene3d>
            <a:camera prst="perspectiveRight" fov="7200000">
              <a:rot lat="20976787" lon="20272377" rev="135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Can 192"/>
          <p:cNvSpPr/>
          <p:nvPr/>
        </p:nvSpPr>
        <p:spPr>
          <a:xfrm rot="16200000">
            <a:off x="6533437" y="1651336"/>
            <a:ext cx="59611" cy="2213662"/>
          </a:xfrm>
          <a:prstGeom prst="can">
            <a:avLst>
              <a:gd name="adj" fmla="val 29167"/>
            </a:avLst>
          </a:prstGeom>
          <a:gradFill>
            <a:gsLst>
              <a:gs pos="100000">
                <a:schemeClr val="tx1"/>
              </a:gs>
              <a:gs pos="77000">
                <a:schemeClr val="bg1">
                  <a:lumMod val="50000"/>
                </a:schemeClr>
              </a:gs>
              <a:gs pos="50000">
                <a:schemeClr val="tx1"/>
              </a:gs>
              <a:gs pos="15000">
                <a:schemeClr val="bg1">
                  <a:lumMod val="50000"/>
                </a:schemeClr>
              </a:gs>
              <a:gs pos="0">
                <a:schemeClr val="tx1"/>
              </a:gs>
            </a:gsLst>
            <a:lin ang="0" scaled="0"/>
          </a:gradFill>
          <a:ln>
            <a:noFill/>
          </a:ln>
          <a:effectLst>
            <a:glow rad="2032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Can 193"/>
          <p:cNvSpPr/>
          <p:nvPr/>
        </p:nvSpPr>
        <p:spPr>
          <a:xfrm rot="16200000">
            <a:off x="6873915" y="2011728"/>
            <a:ext cx="59611" cy="3291840"/>
          </a:xfrm>
          <a:prstGeom prst="can">
            <a:avLst>
              <a:gd name="adj" fmla="val 29167"/>
            </a:avLst>
          </a:prstGeom>
          <a:gradFill>
            <a:gsLst>
              <a:gs pos="100000">
                <a:schemeClr val="tx1"/>
              </a:gs>
              <a:gs pos="77000">
                <a:schemeClr val="bg1">
                  <a:lumMod val="50000"/>
                </a:schemeClr>
              </a:gs>
              <a:gs pos="50000">
                <a:schemeClr val="tx1"/>
              </a:gs>
              <a:gs pos="15000">
                <a:schemeClr val="bg1">
                  <a:lumMod val="50000"/>
                </a:schemeClr>
              </a:gs>
              <a:gs pos="0">
                <a:schemeClr val="tx1"/>
              </a:gs>
            </a:gsLst>
            <a:lin ang="0" scaled="0"/>
          </a:gradFill>
          <a:ln>
            <a:noFill/>
          </a:ln>
          <a:effectLst>
            <a:glow rad="2032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Can 194"/>
          <p:cNvSpPr/>
          <p:nvPr/>
        </p:nvSpPr>
        <p:spPr>
          <a:xfrm rot="120000">
            <a:off x="1407160" y="2647950"/>
            <a:ext cx="91440" cy="1097280"/>
          </a:xfrm>
          <a:prstGeom prst="can">
            <a:avLst>
              <a:gd name="adj" fmla="val 29167"/>
            </a:avLst>
          </a:prstGeom>
          <a:gradFill>
            <a:gsLst>
              <a:gs pos="100000">
                <a:schemeClr val="tx1"/>
              </a:gs>
              <a:gs pos="77000">
                <a:schemeClr val="bg1">
                  <a:lumMod val="50000"/>
                </a:schemeClr>
              </a:gs>
              <a:gs pos="50000">
                <a:schemeClr val="tx1"/>
              </a:gs>
              <a:gs pos="15000">
                <a:schemeClr val="bg1">
                  <a:lumMod val="50000"/>
                </a:schemeClr>
              </a:gs>
              <a:gs pos="0">
                <a:schemeClr val="tx1"/>
              </a:gs>
            </a:gsLst>
            <a:lin ang="0" scaled="0"/>
          </a:gradFill>
          <a:ln>
            <a:noFill/>
          </a:ln>
          <a:effectLst>
            <a:glow rad="203200">
              <a:srgbClr val="FFFF00"/>
            </a:glow>
          </a:effectLst>
          <a:scene3d>
            <a:camera prst="perspectiveRight" fov="2400000">
              <a:rot lat="21000001" lon="20399999" rev="8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Can 195"/>
          <p:cNvSpPr/>
          <p:nvPr/>
        </p:nvSpPr>
        <p:spPr>
          <a:xfrm rot="16200000">
            <a:off x="2782921" y="1827177"/>
            <a:ext cx="59611" cy="1920240"/>
          </a:xfrm>
          <a:prstGeom prst="can">
            <a:avLst>
              <a:gd name="adj" fmla="val 29167"/>
            </a:avLst>
          </a:prstGeom>
          <a:gradFill>
            <a:gsLst>
              <a:gs pos="100000">
                <a:schemeClr val="tx1"/>
              </a:gs>
              <a:gs pos="77000">
                <a:schemeClr val="bg1">
                  <a:lumMod val="50000"/>
                </a:schemeClr>
              </a:gs>
              <a:gs pos="50000">
                <a:schemeClr val="tx1"/>
              </a:gs>
              <a:gs pos="15000">
                <a:schemeClr val="bg1">
                  <a:lumMod val="50000"/>
                </a:schemeClr>
              </a:gs>
              <a:gs pos="0">
                <a:schemeClr val="tx1"/>
              </a:gs>
            </a:gsLst>
            <a:lin ang="0" scaled="0"/>
          </a:gradFill>
          <a:ln>
            <a:noFill/>
          </a:ln>
          <a:effectLst>
            <a:glow rad="2032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573225" y="285750"/>
            <a:ext cx="3203954" cy="492443"/>
          </a:xfrm>
          <a:prstGeom prst="rect">
            <a:avLst/>
          </a:prstGeom>
          <a:ln>
            <a:noFill/>
          </a:ln>
          <a:effectLst>
            <a:glow rad="127000">
              <a:srgbClr val="FFFF00"/>
            </a:glow>
          </a:effectLst>
        </p:spPr>
        <p:txBody>
          <a:bodyPr wrap="none">
            <a:spAutoFit/>
          </a:bodyPr>
          <a:lstStyle/>
          <a:p>
            <a:pPr algn="ctr"/>
            <a:r>
              <a:rPr lang="en-US" sz="2600" b="1" dirty="0" smtClean="0">
                <a:ln>
                  <a:solidFill>
                    <a:schemeClr val="tx1"/>
                  </a:solidFill>
                </a:ln>
                <a:solidFill>
                  <a:schemeClr val="bg1"/>
                </a:solidFill>
                <a:effectLst>
                  <a:outerShdw blurRad="38100" dist="38100" dir="2700000" algn="tl">
                    <a:srgbClr val="000000">
                      <a:alpha val="43137"/>
                    </a:srgbClr>
                  </a:outerShdw>
                </a:effectLst>
                <a:latin typeface="Copperplate Gothic Bold" pitchFamily="34" charset="0"/>
              </a:rPr>
              <a:t>DC GENERATOR</a:t>
            </a:r>
            <a:endParaRPr lang="en-US" sz="2600" b="1" dirty="0">
              <a:ln>
                <a:solidFill>
                  <a:schemeClr val="tx1"/>
                </a:solidFill>
              </a:ln>
              <a:solidFill>
                <a:schemeClr val="bg1"/>
              </a:solidFill>
              <a:effectLst>
                <a:outerShdw blurRad="38100" dist="38100" dir="2700000" algn="tl">
                  <a:srgbClr val="000000">
                    <a:alpha val="43137"/>
                  </a:srgbClr>
                </a:outerShdw>
              </a:effectLst>
              <a:latin typeface="Copperplate Gothic Bold" pitchFamily="34" charset="0"/>
            </a:endParaRPr>
          </a:p>
        </p:txBody>
      </p:sp>
      <p:grpSp>
        <p:nvGrpSpPr>
          <p:cNvPr id="14" name="Group 13"/>
          <p:cNvGrpSpPr/>
          <p:nvPr/>
        </p:nvGrpSpPr>
        <p:grpSpPr>
          <a:xfrm>
            <a:off x="1447800" y="2419350"/>
            <a:ext cx="6670044" cy="1365250"/>
            <a:chOff x="1447800" y="2656746"/>
            <a:chExt cx="6670044" cy="1365250"/>
          </a:xfrm>
        </p:grpSpPr>
        <p:sp>
          <p:nvSpPr>
            <p:cNvPr id="23" name="Freeform 22"/>
            <p:cNvSpPr/>
            <p:nvPr/>
          </p:nvSpPr>
          <p:spPr>
            <a:xfrm>
              <a:off x="1447800" y="2656746"/>
              <a:ext cx="6670044" cy="1365250"/>
            </a:xfrm>
            <a:custGeom>
              <a:avLst/>
              <a:gdLst>
                <a:gd name="connsiteX0" fmla="*/ 1819275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3695700 w 4695825"/>
                <a:gd name="connsiteY5" fmla="*/ 19050 h 1362075"/>
                <a:gd name="connsiteX0" fmla="*/ 1852613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3695700 w 4695825"/>
                <a:gd name="connsiteY5" fmla="*/ 19050 h 1362075"/>
                <a:gd name="connsiteX0" fmla="*/ 1852613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3418894 w 4695825"/>
                <a:gd name="connsiteY5" fmla="*/ 19050 h 1362075"/>
                <a:gd name="connsiteX0" fmla="*/ 1911928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3418894 w 4695825"/>
                <a:gd name="connsiteY5" fmla="*/ 19050 h 1362075"/>
                <a:gd name="connsiteX0" fmla="*/ 1911928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2900315 w 4695825"/>
                <a:gd name="connsiteY5" fmla="*/ 6350 h 1362075"/>
                <a:gd name="connsiteX0" fmla="*/ 1795695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2900315 w 4695825"/>
                <a:gd name="connsiteY5" fmla="*/ 6350 h 1362075"/>
                <a:gd name="connsiteX0" fmla="*/ 1688403 w 4695825"/>
                <a:gd name="connsiteY0" fmla="*/ 28575 h 1362075"/>
                <a:gd name="connsiteX1" fmla="*/ 19050 w 4695825"/>
                <a:gd name="connsiteY1" fmla="*/ 28575 h 1362075"/>
                <a:gd name="connsiteX2" fmla="*/ 0 w 4695825"/>
                <a:gd name="connsiteY2" fmla="*/ 1362075 h 1362075"/>
                <a:gd name="connsiteX3" fmla="*/ 4695825 w 4695825"/>
                <a:gd name="connsiteY3" fmla="*/ 1352550 h 1362075"/>
                <a:gd name="connsiteX4" fmla="*/ 4629150 w 4695825"/>
                <a:gd name="connsiteY4" fmla="*/ 0 h 1362075"/>
                <a:gd name="connsiteX5" fmla="*/ 2900315 w 4695825"/>
                <a:gd name="connsiteY5" fmla="*/ 6350 h 1362075"/>
                <a:gd name="connsiteX0" fmla="*/ 1688403 w 4695825"/>
                <a:gd name="connsiteY0" fmla="*/ 31750 h 1365250"/>
                <a:gd name="connsiteX1" fmla="*/ 19050 w 4695825"/>
                <a:gd name="connsiteY1" fmla="*/ 31750 h 1365250"/>
                <a:gd name="connsiteX2" fmla="*/ 0 w 4695825"/>
                <a:gd name="connsiteY2" fmla="*/ 1365250 h 1365250"/>
                <a:gd name="connsiteX3" fmla="*/ 4695825 w 4695825"/>
                <a:gd name="connsiteY3" fmla="*/ 1355725 h 1365250"/>
                <a:gd name="connsiteX4" fmla="*/ 4629150 w 4695825"/>
                <a:gd name="connsiteY4" fmla="*/ 3175 h 1365250"/>
                <a:gd name="connsiteX5" fmla="*/ 2829905 w 4695825"/>
                <a:gd name="connsiteY5" fmla="*/ 0 h 136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825" h="1365250">
                  <a:moveTo>
                    <a:pt x="1688403" y="31750"/>
                  </a:moveTo>
                  <a:lnTo>
                    <a:pt x="19050" y="31750"/>
                  </a:lnTo>
                  <a:lnTo>
                    <a:pt x="0" y="1365250"/>
                  </a:lnTo>
                  <a:lnTo>
                    <a:pt x="4695825" y="1355725"/>
                  </a:lnTo>
                  <a:lnTo>
                    <a:pt x="4629150" y="3175"/>
                  </a:lnTo>
                  <a:lnTo>
                    <a:pt x="2829905" y="0"/>
                  </a:lnTo>
                </a:path>
              </a:pathLst>
            </a:custGeom>
            <a:noFill/>
            <a:ln w="57150">
              <a:solidFill>
                <a:schemeClr val="accent6">
                  <a:lumMod val="75000"/>
                </a:schemeClr>
              </a:solidFill>
            </a:ln>
            <a:scene3d>
              <a:camera prst="perspectiveRelaxedModerately" fov="6300000">
                <a:rot lat="18599978" lon="0" rev="0"/>
              </a:camera>
              <a:lightRig rig="threePt" dir="t"/>
            </a:scene3d>
            <a:sp3d>
              <a:bevelT w="50800"/>
              <a:bevelB w="228600" h="152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5184775" y="3072671"/>
              <a:ext cx="271637" cy="0"/>
            </a:xfrm>
            <a:prstGeom prst="line">
              <a:avLst/>
            </a:prstGeom>
            <a:ln w="177800">
              <a:solidFill>
                <a:schemeClr val="tx1"/>
              </a:solidFill>
            </a:ln>
            <a:scene3d>
              <a:camera prst="perspectiveRight">
                <a:rot lat="1200000" lon="0" rev="0"/>
              </a:camera>
              <a:lightRig rig="threePt" dir="t"/>
            </a:scene3d>
            <a:sp3d extrusionH="64135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779043" y="3047897"/>
              <a:ext cx="274320" cy="0"/>
            </a:xfrm>
            <a:prstGeom prst="line">
              <a:avLst/>
            </a:prstGeom>
            <a:ln w="177800">
              <a:solidFill>
                <a:schemeClr val="tx1"/>
              </a:solidFill>
            </a:ln>
            <a:scene3d>
              <a:camera prst="perspectiveRight">
                <a:rot lat="1200000" lon="0" rev="0"/>
              </a:camera>
              <a:lightRig rig="threePt" dir="t"/>
            </a:scene3d>
            <a:sp3d extrusionH="641350"/>
          </p:spPr>
          <p:style>
            <a:lnRef idx="1">
              <a:schemeClr val="accent1"/>
            </a:lnRef>
            <a:fillRef idx="0">
              <a:schemeClr val="accent1"/>
            </a:fillRef>
            <a:effectRef idx="0">
              <a:schemeClr val="accent1"/>
            </a:effectRef>
            <a:fontRef idx="minor">
              <a:schemeClr val="tx1"/>
            </a:fontRef>
          </p:style>
        </p:cxnSp>
      </p:grpSp>
      <p:grpSp>
        <p:nvGrpSpPr>
          <p:cNvPr id="236" name="Group 235"/>
          <p:cNvGrpSpPr/>
          <p:nvPr/>
        </p:nvGrpSpPr>
        <p:grpSpPr>
          <a:xfrm>
            <a:off x="3937089" y="2062299"/>
            <a:ext cx="1364003" cy="1188721"/>
            <a:chOff x="2723623" y="5574029"/>
            <a:chExt cx="1364003" cy="1188721"/>
          </a:xfrm>
          <a:scene3d>
            <a:camera prst="perspectiveLeft">
              <a:rot lat="0" lon="1200000" rev="21000000"/>
            </a:camera>
            <a:lightRig rig="threePt" dir="t"/>
          </a:scene3d>
        </p:grpSpPr>
        <p:sp>
          <p:nvSpPr>
            <p:cNvPr id="237" name="Block Arc 236"/>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8" name="Block Arc 237"/>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9" name="Group 238"/>
          <p:cNvGrpSpPr/>
          <p:nvPr/>
        </p:nvGrpSpPr>
        <p:grpSpPr>
          <a:xfrm>
            <a:off x="3937089" y="2062299"/>
            <a:ext cx="1364003" cy="1188721"/>
            <a:chOff x="2723623" y="5574029"/>
            <a:chExt cx="1364003" cy="1188721"/>
          </a:xfrm>
          <a:scene3d>
            <a:camera prst="perspectiveLeft">
              <a:rot lat="0" lon="1200000" rev="20400000"/>
            </a:camera>
            <a:lightRig rig="threePt" dir="t"/>
          </a:scene3d>
        </p:grpSpPr>
        <p:sp>
          <p:nvSpPr>
            <p:cNvPr id="240" name="Block Arc 239"/>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1" name="Block Arc 240"/>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42" name="Group 241"/>
          <p:cNvGrpSpPr/>
          <p:nvPr/>
        </p:nvGrpSpPr>
        <p:grpSpPr>
          <a:xfrm>
            <a:off x="3937089" y="2062299"/>
            <a:ext cx="1364003" cy="1188721"/>
            <a:chOff x="2723623" y="5574029"/>
            <a:chExt cx="1364003" cy="1188721"/>
          </a:xfrm>
          <a:scene3d>
            <a:camera prst="perspectiveLeft">
              <a:rot lat="0" lon="1200000" rev="19800000"/>
            </a:camera>
            <a:lightRig rig="threePt" dir="t"/>
          </a:scene3d>
        </p:grpSpPr>
        <p:sp>
          <p:nvSpPr>
            <p:cNvPr id="243" name="Block Arc 242"/>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4" name="Block Arc 243"/>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45" name="Group 244"/>
          <p:cNvGrpSpPr/>
          <p:nvPr/>
        </p:nvGrpSpPr>
        <p:grpSpPr>
          <a:xfrm>
            <a:off x="3937089" y="2062299"/>
            <a:ext cx="1364003" cy="1188721"/>
            <a:chOff x="2723623" y="5574029"/>
            <a:chExt cx="1364003" cy="1188721"/>
          </a:xfrm>
          <a:scene3d>
            <a:camera prst="perspectiveLeft">
              <a:rot lat="0" lon="1200000" rev="19200000"/>
            </a:camera>
            <a:lightRig rig="threePt" dir="t"/>
          </a:scene3d>
        </p:grpSpPr>
        <p:sp>
          <p:nvSpPr>
            <p:cNvPr id="246" name="Block Arc 245"/>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7" name="Block Arc 246"/>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48" name="Group 247"/>
          <p:cNvGrpSpPr/>
          <p:nvPr/>
        </p:nvGrpSpPr>
        <p:grpSpPr>
          <a:xfrm>
            <a:off x="3937089" y="2062299"/>
            <a:ext cx="1364003" cy="1188721"/>
            <a:chOff x="2723623" y="5574029"/>
            <a:chExt cx="1364003" cy="1188721"/>
          </a:xfrm>
          <a:scene3d>
            <a:camera prst="perspectiveLeft">
              <a:rot lat="0" lon="1200000" rev="18600000"/>
            </a:camera>
            <a:lightRig rig="threePt" dir="t"/>
          </a:scene3d>
        </p:grpSpPr>
        <p:sp>
          <p:nvSpPr>
            <p:cNvPr id="249" name="Block Arc 248"/>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0" name="Block Arc 249"/>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1" name="Group 250"/>
          <p:cNvGrpSpPr/>
          <p:nvPr/>
        </p:nvGrpSpPr>
        <p:grpSpPr>
          <a:xfrm>
            <a:off x="3937089" y="2062299"/>
            <a:ext cx="1364003" cy="1188721"/>
            <a:chOff x="2723623" y="5574029"/>
            <a:chExt cx="1364003" cy="1188721"/>
          </a:xfrm>
          <a:scene3d>
            <a:camera prst="perspectiveLeft">
              <a:rot lat="0" lon="1200000" rev="18000000"/>
            </a:camera>
            <a:lightRig rig="threePt" dir="t"/>
          </a:scene3d>
        </p:grpSpPr>
        <p:sp>
          <p:nvSpPr>
            <p:cNvPr id="252" name="Block Arc 251"/>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3" name="Block Arc 252"/>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57" name="Group 256"/>
          <p:cNvGrpSpPr/>
          <p:nvPr/>
        </p:nvGrpSpPr>
        <p:grpSpPr>
          <a:xfrm>
            <a:off x="3937089" y="2062299"/>
            <a:ext cx="1364003" cy="1188721"/>
            <a:chOff x="2723623" y="5574029"/>
            <a:chExt cx="1364003" cy="1188721"/>
          </a:xfrm>
          <a:scene3d>
            <a:camera prst="perspectiveLeft">
              <a:rot lat="0" lon="1200000" rev="17400000"/>
            </a:camera>
            <a:lightRig rig="threePt" dir="t"/>
          </a:scene3d>
        </p:grpSpPr>
        <p:sp>
          <p:nvSpPr>
            <p:cNvPr id="258" name="Block Arc 257"/>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9" name="Block Arc 258"/>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0" name="Group 259"/>
          <p:cNvGrpSpPr/>
          <p:nvPr/>
        </p:nvGrpSpPr>
        <p:grpSpPr>
          <a:xfrm>
            <a:off x="3937089" y="2062299"/>
            <a:ext cx="1364003" cy="1188721"/>
            <a:chOff x="2723623" y="5574029"/>
            <a:chExt cx="1364003" cy="1188721"/>
          </a:xfrm>
          <a:scene3d>
            <a:camera prst="perspectiveLeft">
              <a:rot lat="0" lon="1200000" rev="16800000"/>
            </a:camera>
            <a:lightRig rig="threePt" dir="t"/>
          </a:scene3d>
        </p:grpSpPr>
        <p:sp>
          <p:nvSpPr>
            <p:cNvPr id="261" name="Block Arc 260"/>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Block Arc 261"/>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3" name="Group 262"/>
          <p:cNvGrpSpPr/>
          <p:nvPr/>
        </p:nvGrpSpPr>
        <p:grpSpPr>
          <a:xfrm>
            <a:off x="3937089" y="2062299"/>
            <a:ext cx="1364003" cy="1188721"/>
            <a:chOff x="2723623" y="5574029"/>
            <a:chExt cx="1364003" cy="1188721"/>
          </a:xfrm>
          <a:scene3d>
            <a:camera prst="perspectiveLeft">
              <a:rot lat="0" lon="1200000" rev="16200000"/>
            </a:camera>
            <a:lightRig rig="threePt" dir="t"/>
          </a:scene3d>
        </p:grpSpPr>
        <p:sp>
          <p:nvSpPr>
            <p:cNvPr id="264" name="Block Arc 263"/>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5" name="Block Arc 264"/>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6" name="Group 265"/>
          <p:cNvGrpSpPr/>
          <p:nvPr/>
        </p:nvGrpSpPr>
        <p:grpSpPr>
          <a:xfrm>
            <a:off x="3937089" y="2062299"/>
            <a:ext cx="1364003" cy="1188721"/>
            <a:chOff x="2723623" y="5574029"/>
            <a:chExt cx="1364003" cy="1188721"/>
          </a:xfrm>
          <a:scene3d>
            <a:camera prst="perspectiveLeft">
              <a:rot lat="0" lon="1200000" rev="15600000"/>
            </a:camera>
            <a:lightRig rig="threePt" dir="t"/>
          </a:scene3d>
        </p:grpSpPr>
        <p:sp>
          <p:nvSpPr>
            <p:cNvPr id="267" name="Block Arc 266"/>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8" name="Block Arc 267"/>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9" name="Group 268"/>
          <p:cNvGrpSpPr/>
          <p:nvPr/>
        </p:nvGrpSpPr>
        <p:grpSpPr>
          <a:xfrm>
            <a:off x="3937089" y="2062299"/>
            <a:ext cx="1364003" cy="1188721"/>
            <a:chOff x="2723623" y="5574029"/>
            <a:chExt cx="1364003" cy="1188721"/>
          </a:xfrm>
          <a:scene3d>
            <a:camera prst="perspectiveLeft">
              <a:rot lat="0" lon="1200000" rev="15000000"/>
            </a:camera>
            <a:lightRig rig="threePt" dir="t"/>
          </a:scene3d>
        </p:grpSpPr>
        <p:sp>
          <p:nvSpPr>
            <p:cNvPr id="270" name="Block Arc 269"/>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1" name="Block Arc 270"/>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2" name="Group 271"/>
          <p:cNvGrpSpPr/>
          <p:nvPr/>
        </p:nvGrpSpPr>
        <p:grpSpPr>
          <a:xfrm>
            <a:off x="3937089" y="2062299"/>
            <a:ext cx="1364003" cy="1188721"/>
            <a:chOff x="2723623" y="5574029"/>
            <a:chExt cx="1364003" cy="1188721"/>
          </a:xfrm>
          <a:scene3d>
            <a:camera prst="perspectiveLeft">
              <a:rot lat="0" lon="1200000" rev="14400000"/>
            </a:camera>
            <a:lightRig rig="threePt" dir="t"/>
          </a:scene3d>
        </p:grpSpPr>
        <p:sp>
          <p:nvSpPr>
            <p:cNvPr id="273" name="Block Arc 272"/>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4" name="Block Arc 273"/>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5" name="Group 274"/>
          <p:cNvGrpSpPr/>
          <p:nvPr/>
        </p:nvGrpSpPr>
        <p:grpSpPr>
          <a:xfrm>
            <a:off x="3937089" y="2062299"/>
            <a:ext cx="1364003" cy="1188721"/>
            <a:chOff x="2723623" y="5574029"/>
            <a:chExt cx="1364003" cy="1188721"/>
          </a:xfrm>
          <a:scene3d>
            <a:camera prst="perspectiveLeft">
              <a:rot lat="0" lon="1200000" rev="13800000"/>
            </a:camera>
            <a:lightRig rig="threePt" dir="t"/>
          </a:scene3d>
        </p:grpSpPr>
        <p:sp>
          <p:nvSpPr>
            <p:cNvPr id="276" name="Block Arc 275"/>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7" name="Block Arc 276"/>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8" name="Group 277"/>
          <p:cNvGrpSpPr/>
          <p:nvPr/>
        </p:nvGrpSpPr>
        <p:grpSpPr>
          <a:xfrm>
            <a:off x="3937089" y="2062299"/>
            <a:ext cx="1364003" cy="1188721"/>
            <a:chOff x="2723623" y="5574029"/>
            <a:chExt cx="1364003" cy="1188721"/>
          </a:xfrm>
          <a:scene3d>
            <a:camera prst="perspectiveLeft">
              <a:rot lat="0" lon="1200000" rev="13200000"/>
            </a:camera>
            <a:lightRig rig="threePt" dir="t"/>
          </a:scene3d>
        </p:grpSpPr>
        <p:sp>
          <p:nvSpPr>
            <p:cNvPr id="279" name="Block Arc 278"/>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1" name="Block Arc 280"/>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2" name="Group 281"/>
          <p:cNvGrpSpPr/>
          <p:nvPr/>
        </p:nvGrpSpPr>
        <p:grpSpPr>
          <a:xfrm>
            <a:off x="3937089" y="2062299"/>
            <a:ext cx="1364003" cy="1188721"/>
            <a:chOff x="2723623" y="5574029"/>
            <a:chExt cx="1364003" cy="1188721"/>
          </a:xfrm>
          <a:scene3d>
            <a:camera prst="perspectiveLeft">
              <a:rot lat="0" lon="1200000" rev="12600000"/>
            </a:camera>
            <a:lightRig rig="threePt" dir="t"/>
          </a:scene3d>
        </p:grpSpPr>
        <p:sp>
          <p:nvSpPr>
            <p:cNvPr id="283" name="Block Arc 282"/>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4" name="Block Arc 283"/>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5" name="Group 284"/>
          <p:cNvGrpSpPr/>
          <p:nvPr/>
        </p:nvGrpSpPr>
        <p:grpSpPr>
          <a:xfrm>
            <a:off x="3937089" y="2062299"/>
            <a:ext cx="1364003" cy="1188721"/>
            <a:chOff x="2723623" y="5574029"/>
            <a:chExt cx="1364003" cy="1188721"/>
          </a:xfrm>
          <a:scene3d>
            <a:camera prst="perspectiveLeft">
              <a:rot lat="0" lon="1200000" rev="12000000"/>
            </a:camera>
            <a:lightRig rig="threePt" dir="t"/>
          </a:scene3d>
        </p:grpSpPr>
        <p:sp>
          <p:nvSpPr>
            <p:cNvPr id="286" name="Block Arc 285"/>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7" name="Block Arc 286"/>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8" name="Group 287"/>
          <p:cNvGrpSpPr/>
          <p:nvPr/>
        </p:nvGrpSpPr>
        <p:grpSpPr>
          <a:xfrm>
            <a:off x="3937089" y="2062299"/>
            <a:ext cx="1364003" cy="1188721"/>
            <a:chOff x="2723623" y="5574029"/>
            <a:chExt cx="1364003" cy="1188721"/>
          </a:xfrm>
          <a:scene3d>
            <a:camera prst="perspectiveLeft">
              <a:rot lat="0" lon="1200000" rev="11400000"/>
            </a:camera>
            <a:lightRig rig="threePt" dir="t"/>
          </a:scene3d>
        </p:grpSpPr>
        <p:sp>
          <p:nvSpPr>
            <p:cNvPr id="289" name="Block Arc 288"/>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0" name="Block Arc 289"/>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1" name="Group 290"/>
          <p:cNvGrpSpPr/>
          <p:nvPr/>
        </p:nvGrpSpPr>
        <p:grpSpPr>
          <a:xfrm>
            <a:off x="3937089" y="2062299"/>
            <a:ext cx="1364003" cy="1188721"/>
            <a:chOff x="2723623" y="5574029"/>
            <a:chExt cx="1364003" cy="1188721"/>
          </a:xfrm>
          <a:scene3d>
            <a:camera prst="perspectiveLeft">
              <a:rot lat="0" lon="1200000" rev="10800000"/>
            </a:camera>
            <a:lightRig rig="threePt" dir="t"/>
          </a:scene3d>
        </p:grpSpPr>
        <p:sp>
          <p:nvSpPr>
            <p:cNvPr id="292" name="Block Arc 291"/>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3" name="Block Arc 292"/>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83" name="Group 382"/>
          <p:cNvGrpSpPr/>
          <p:nvPr/>
        </p:nvGrpSpPr>
        <p:grpSpPr>
          <a:xfrm>
            <a:off x="3930627" y="2066001"/>
            <a:ext cx="1364003" cy="1188721"/>
            <a:chOff x="2723623" y="5574029"/>
            <a:chExt cx="1364003" cy="1188721"/>
          </a:xfrm>
          <a:scene3d>
            <a:camera prst="perspectiveLeft">
              <a:rot lat="0" lon="1200000" rev="0"/>
            </a:camera>
            <a:lightRig rig="threePt" dir="t"/>
          </a:scene3d>
        </p:grpSpPr>
        <p:sp>
          <p:nvSpPr>
            <p:cNvPr id="384" name="Block Arc 383"/>
            <p:cNvSpPr/>
            <p:nvPr/>
          </p:nvSpPr>
          <p:spPr>
            <a:xfrm rot="16200000">
              <a:off x="2723623" y="5574030"/>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5" name="Block Arc 384"/>
            <p:cNvSpPr/>
            <p:nvPr/>
          </p:nvSpPr>
          <p:spPr>
            <a:xfrm rot="5400000" flipH="1">
              <a:off x="2898906" y="5574029"/>
              <a:ext cx="1188720" cy="1188720"/>
            </a:xfrm>
            <a:prstGeom prst="blockArc">
              <a:avLst/>
            </a:prstGeom>
            <a:solidFill>
              <a:schemeClr val="bg1">
                <a:lumMod val="75000"/>
              </a:schemeClr>
            </a:solidFill>
            <a:ln>
              <a:noFill/>
            </a:ln>
            <a:effectLst>
              <a:outerShdw blurRad="44450" dist="27940" dir="5400000" algn="ctr">
                <a:srgbClr val="000000">
                  <a:alpha val="32000"/>
                </a:srgbClr>
              </a:outerShdw>
            </a:effectLst>
            <a:sp3d z="38100">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4" name="Group 293"/>
          <p:cNvGrpSpPr/>
          <p:nvPr/>
        </p:nvGrpSpPr>
        <p:grpSpPr>
          <a:xfrm>
            <a:off x="3884574" y="3170199"/>
            <a:ext cx="1386366" cy="1529542"/>
            <a:chOff x="3085619" y="1047750"/>
            <a:chExt cx="3352800" cy="3699055"/>
          </a:xfrm>
        </p:grpSpPr>
        <p:sp>
          <p:nvSpPr>
            <p:cNvPr id="295" name="Oval 294"/>
            <p:cNvSpPr/>
            <p:nvPr/>
          </p:nvSpPr>
          <p:spPr>
            <a:xfrm>
              <a:off x="3085619" y="1047750"/>
              <a:ext cx="3352800" cy="33528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6" name="Oval 295"/>
            <p:cNvSpPr/>
            <p:nvPr/>
          </p:nvSpPr>
          <p:spPr>
            <a:xfrm>
              <a:off x="3453919" y="1416050"/>
              <a:ext cx="2616200" cy="2616200"/>
            </a:xfrm>
            <a:prstGeom prst="ellipse">
              <a:avLst/>
            </a:prstGeom>
            <a:solidFill>
              <a:schemeClr val="bg1"/>
            </a:solidFill>
            <a:ln w="127000"/>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7" name="Oval 296"/>
            <p:cNvSpPr/>
            <p:nvPr/>
          </p:nvSpPr>
          <p:spPr>
            <a:xfrm>
              <a:off x="4754919" y="1121228"/>
              <a:ext cx="152401" cy="152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3295363" y="3374572"/>
              <a:ext cx="152401" cy="152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6056076" y="3374572"/>
              <a:ext cx="152401" cy="1524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TextBox 299"/>
            <p:cNvSpPr txBox="1"/>
            <p:nvPr/>
          </p:nvSpPr>
          <p:spPr bwMode="auto">
            <a:xfrm>
              <a:off x="4431691" y="2386774"/>
              <a:ext cx="663694" cy="558246"/>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900" b="1" dirty="0" smtClean="0">
                  <a:effectLst>
                    <a:outerShdw blurRad="38100" dist="38100" dir="2700000" algn="tl">
                      <a:srgbClr val="000000">
                        <a:alpha val="43137"/>
                      </a:srgbClr>
                    </a:outerShdw>
                  </a:effectLst>
                  <a:latin typeface="Arial" pitchFamily="34" charset="0"/>
                  <a:cs typeface="Arial" pitchFamily="34" charset="0"/>
                </a:rPr>
                <a:t>G</a:t>
              </a:r>
            </a:p>
          </p:txBody>
        </p:sp>
        <p:sp>
          <p:nvSpPr>
            <p:cNvPr id="301" name="Oval 300"/>
            <p:cNvSpPr/>
            <p:nvPr/>
          </p:nvSpPr>
          <p:spPr>
            <a:xfrm>
              <a:off x="4712134" y="3438220"/>
              <a:ext cx="140770" cy="127973"/>
            </a:xfrm>
            <a:prstGeom prst="ellipse">
              <a:avLst/>
            </a:prstGeom>
            <a:solidFill>
              <a:schemeClr val="bg1"/>
            </a:solidFill>
            <a:ln w="200025">
              <a:solidFill>
                <a:schemeClr val="bg1"/>
              </a:solidFill>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302" name="Straight Connector 301"/>
            <p:cNvCxnSpPr/>
            <p:nvPr/>
          </p:nvCxnSpPr>
          <p:spPr>
            <a:xfrm flipH="1">
              <a:off x="4677193" y="3422908"/>
              <a:ext cx="222670" cy="172881"/>
            </a:xfrm>
            <a:prstGeom prst="line">
              <a:avLst/>
            </a:prstGeom>
            <a:scene3d>
              <a:camera prst="orthographicFront"/>
              <a:lightRig rig="threePt" dir="t"/>
            </a:scene3d>
            <a:sp3d>
              <a:bevelT prst="slope"/>
            </a:sp3d>
          </p:spPr>
          <p:style>
            <a:lnRef idx="3">
              <a:schemeClr val="dk1"/>
            </a:lnRef>
            <a:fillRef idx="0">
              <a:schemeClr val="dk1"/>
            </a:fillRef>
            <a:effectRef idx="2">
              <a:schemeClr val="dk1"/>
            </a:effectRef>
            <a:fontRef idx="minor">
              <a:schemeClr val="tx1"/>
            </a:fontRef>
          </p:style>
        </p:cxnSp>
        <p:sp>
          <p:nvSpPr>
            <p:cNvPr id="303" name="TextBox 302"/>
            <p:cNvSpPr txBox="1"/>
            <p:nvPr/>
          </p:nvSpPr>
          <p:spPr bwMode="auto">
            <a:xfrm rot="19503476">
              <a:off x="3601475" y="2208048"/>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30</a:t>
              </a:r>
            </a:p>
          </p:txBody>
        </p:sp>
        <p:sp>
          <p:nvSpPr>
            <p:cNvPr id="304" name="TextBox 303"/>
            <p:cNvSpPr txBox="1"/>
            <p:nvPr/>
          </p:nvSpPr>
          <p:spPr bwMode="auto">
            <a:xfrm rot="19740971">
              <a:off x="3856327" y="2053157"/>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20</a:t>
              </a:r>
            </a:p>
          </p:txBody>
        </p:sp>
        <p:sp>
          <p:nvSpPr>
            <p:cNvPr id="305" name="TextBox 304"/>
            <p:cNvSpPr txBox="1"/>
            <p:nvPr/>
          </p:nvSpPr>
          <p:spPr bwMode="auto">
            <a:xfrm rot="20462376">
              <a:off x="4158887" y="1945356"/>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10</a:t>
              </a:r>
            </a:p>
          </p:txBody>
        </p:sp>
        <p:grpSp>
          <p:nvGrpSpPr>
            <p:cNvPr id="306" name="Group 305"/>
            <p:cNvGrpSpPr/>
            <p:nvPr/>
          </p:nvGrpSpPr>
          <p:grpSpPr>
            <a:xfrm>
              <a:off x="3716650" y="1800565"/>
              <a:ext cx="1075316" cy="519927"/>
              <a:chOff x="5355431" y="1607344"/>
              <a:chExt cx="1075316" cy="519927"/>
            </a:xfrm>
          </p:grpSpPr>
          <p:cxnSp>
            <p:nvCxnSpPr>
              <p:cNvPr id="344" name="Straight Connector 343"/>
              <p:cNvCxnSpPr/>
              <p:nvPr/>
            </p:nvCxnSpPr>
            <p:spPr>
              <a:xfrm>
                <a:off x="5355431" y="2012156"/>
                <a:ext cx="143268" cy="1151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5443534" y="2018708"/>
                <a:ext cx="88106" cy="809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5468538" y="1991323"/>
                <a:ext cx="89296" cy="916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5494730" y="1965402"/>
                <a:ext cx="89296" cy="916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5520923" y="1943102"/>
                <a:ext cx="89296" cy="916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534025" y="1885950"/>
                <a:ext cx="111245" cy="1279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5605070" y="1898976"/>
                <a:ext cx="69838" cy="925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5632934" y="1874506"/>
                <a:ext cx="70549" cy="956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5661817" y="1851622"/>
                <a:ext cx="70241" cy="1041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5690303" y="1832337"/>
                <a:ext cx="67948" cy="1044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a:off x="5693957" y="1772463"/>
                <a:ext cx="102394"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5765394" y="1799991"/>
                <a:ext cx="64294" cy="1082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5801113" y="1782997"/>
                <a:ext cx="59531" cy="108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5832069" y="1767701"/>
                <a:ext cx="58340" cy="1078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5864741" y="1748580"/>
                <a:ext cx="53053" cy="116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5886450" y="1697831"/>
                <a:ext cx="67062" cy="1595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5938893" y="1725271"/>
                <a:ext cx="45575" cy="113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5975968" y="1713841"/>
                <a:ext cx="45575" cy="113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6011782" y="1704994"/>
                <a:ext cx="41743" cy="1150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6048763" y="1694422"/>
                <a:ext cx="47237" cy="1224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6074955" y="1637270"/>
                <a:ext cx="50006" cy="1732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6124575" y="1666875"/>
                <a:ext cx="40481" cy="1381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a:off x="6162267" y="1670824"/>
                <a:ext cx="38508" cy="1294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6197985" y="1663301"/>
                <a:ext cx="36128" cy="1250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6238467" y="1655779"/>
                <a:ext cx="28983" cy="1277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6267450" y="1607344"/>
                <a:ext cx="33338" cy="1762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a:off x="6310313" y="1643063"/>
                <a:ext cx="21817" cy="1365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a:off x="6348413" y="1635919"/>
                <a:ext cx="15659" cy="1389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a:off x="6391275" y="1638300"/>
                <a:ext cx="8516" cy="1389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a:off x="6424613" y="1640681"/>
                <a:ext cx="6134" cy="1294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07" name="Straight Connector 306"/>
            <p:cNvCxnSpPr/>
            <p:nvPr/>
          </p:nvCxnSpPr>
          <p:spPr>
            <a:xfrm flipH="1">
              <a:off x="4829080" y="1770528"/>
              <a:ext cx="337" cy="1975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8" name="Arc 307"/>
            <p:cNvSpPr/>
            <p:nvPr/>
          </p:nvSpPr>
          <p:spPr>
            <a:xfrm rot="19011964">
              <a:off x="3352529" y="1825969"/>
              <a:ext cx="2880141" cy="2920836"/>
            </a:xfrm>
            <a:prstGeom prst="arc">
              <a:avLst>
                <a:gd name="adj1" fmla="val 16099568"/>
                <a:gd name="adj2" fmla="val 21534161"/>
              </a:avLst>
            </a:prstGeom>
            <a:ln w="12700">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09" name="Arc 308"/>
            <p:cNvSpPr/>
            <p:nvPr/>
          </p:nvSpPr>
          <p:spPr>
            <a:xfrm rot="19011964">
              <a:off x="3331942" y="1993856"/>
              <a:ext cx="2801388" cy="2696742"/>
            </a:xfrm>
            <a:prstGeom prst="arc">
              <a:avLst>
                <a:gd name="adj1" fmla="val 16347806"/>
                <a:gd name="adj2" fmla="val 21530192"/>
              </a:avLst>
            </a:prstGeom>
            <a:ln w="12700">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310" name="TextBox 309"/>
            <p:cNvSpPr txBox="1"/>
            <p:nvPr/>
          </p:nvSpPr>
          <p:spPr bwMode="auto">
            <a:xfrm>
              <a:off x="4527794" y="1410489"/>
              <a:ext cx="586159"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0</a:t>
              </a:r>
            </a:p>
          </p:txBody>
        </p:sp>
        <p:grpSp>
          <p:nvGrpSpPr>
            <p:cNvPr id="311" name="Group 310"/>
            <p:cNvGrpSpPr/>
            <p:nvPr/>
          </p:nvGrpSpPr>
          <p:grpSpPr>
            <a:xfrm rot="2742200">
              <a:off x="4807820" y="1872889"/>
              <a:ext cx="1042820" cy="441535"/>
              <a:chOff x="5426721" y="1641467"/>
              <a:chExt cx="1042820" cy="441535"/>
            </a:xfrm>
          </p:grpSpPr>
          <p:cxnSp>
            <p:nvCxnSpPr>
              <p:cNvPr id="315" name="Straight Connector 314"/>
              <p:cNvCxnSpPr/>
              <p:nvPr/>
            </p:nvCxnSpPr>
            <p:spPr>
              <a:xfrm rot="18857800">
                <a:off x="5487292" y="1999444"/>
                <a:ext cx="1954" cy="1230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5468538" y="1991323"/>
                <a:ext cx="89296" cy="916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5494730" y="1965402"/>
                <a:ext cx="89296" cy="916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rot="18857800" flipH="1">
                <a:off x="5565925" y="1924137"/>
                <a:ext cx="3812" cy="1347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5534025" y="1885950"/>
                <a:ext cx="111245" cy="1279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5605070" y="1898976"/>
                <a:ext cx="69838" cy="925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632934" y="1874506"/>
                <a:ext cx="70549" cy="956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5661817" y="1851622"/>
                <a:ext cx="70241" cy="1041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5690303" y="1832337"/>
                <a:ext cx="67948" cy="1044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5693957" y="1772463"/>
                <a:ext cx="102394"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5765394" y="1799991"/>
                <a:ext cx="64294" cy="1082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5801113" y="1782997"/>
                <a:ext cx="59531" cy="1085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5832069" y="1767701"/>
                <a:ext cx="58340" cy="1078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5864741" y="1748580"/>
                <a:ext cx="53053" cy="116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5886450" y="1697831"/>
                <a:ext cx="67062" cy="1595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5938893" y="1725271"/>
                <a:ext cx="45575" cy="113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975968" y="1713841"/>
                <a:ext cx="45575" cy="1138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6011782" y="1704994"/>
                <a:ext cx="41743" cy="1150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rot="18857800" flipH="1">
                <a:off x="6044242" y="1696326"/>
                <a:ext cx="50368" cy="1068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rot="18857800" flipH="1">
                <a:off x="6057653" y="1644561"/>
                <a:ext cx="83371" cy="1494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rot="18857800" flipH="1">
                <a:off x="6108835" y="1673507"/>
                <a:ext cx="65880" cy="1123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rot="18857800" flipH="1">
                <a:off x="6148956" y="1667284"/>
                <a:ext cx="58419" cy="1064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rot="18857800" flipH="1">
                <a:off x="6185155" y="1668707"/>
                <a:ext cx="55410" cy="956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rot="18857800" flipH="1">
                <a:off x="6222208" y="1662630"/>
                <a:ext cx="60492" cy="981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rot="18857800" flipH="1">
                <a:off x="6237990" y="1619759"/>
                <a:ext cx="91585" cy="1350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rot="18857800" flipH="1">
                <a:off x="6283105" y="1654529"/>
                <a:ext cx="74524" cy="10080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rot="18857800" flipH="1">
                <a:off x="6313332" y="1650702"/>
                <a:ext cx="82433" cy="975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rot="18857800" flipH="1">
                <a:off x="6350244" y="1655591"/>
                <a:ext cx="86850" cy="914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rot="18857800" flipH="1">
                <a:off x="6378800" y="1659987"/>
                <a:ext cx="91761" cy="897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2" name="TextBox 311"/>
            <p:cNvSpPr txBox="1"/>
            <p:nvPr/>
          </p:nvSpPr>
          <p:spPr bwMode="auto">
            <a:xfrm rot="576246">
              <a:off x="4641652" y="1926759"/>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10</a:t>
              </a:r>
            </a:p>
          </p:txBody>
        </p:sp>
        <p:sp>
          <p:nvSpPr>
            <p:cNvPr id="313" name="TextBox 312"/>
            <p:cNvSpPr txBox="1"/>
            <p:nvPr/>
          </p:nvSpPr>
          <p:spPr bwMode="auto">
            <a:xfrm rot="1391998">
              <a:off x="4940660" y="2005848"/>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20</a:t>
              </a:r>
            </a:p>
          </p:txBody>
        </p:sp>
        <p:sp>
          <p:nvSpPr>
            <p:cNvPr id="314" name="TextBox 313"/>
            <p:cNvSpPr txBox="1"/>
            <p:nvPr/>
          </p:nvSpPr>
          <p:spPr bwMode="auto">
            <a:xfrm rot="2077712">
              <a:off x="5220201" y="2177093"/>
              <a:ext cx="725721" cy="521031"/>
            </a:xfrm>
            <a:prstGeom prst="rect">
              <a:avLst/>
            </a:prstGeom>
            <a:noFill/>
            <a:ln w="9525">
              <a:noFill/>
              <a:miter lim="800000"/>
              <a:headEnd/>
              <a:tailEnd/>
            </a:ln>
            <a:effectLst/>
          </p:spPr>
          <p:txBody>
            <a:bodyPr wrap="none" rtlCol="0">
              <a:spAutoFit/>
            </a:bodyPr>
            <a:lstStyle/>
            <a:p>
              <a:pPr algn="ctr" eaLnBrk="1" hangingPunct="1">
                <a:spcBef>
                  <a:spcPct val="50000"/>
                </a:spcBef>
              </a:pPr>
              <a:r>
                <a:rPr kumimoji="1" lang="en-US" sz="800" b="1" dirty="0" smtClean="0">
                  <a:latin typeface="Arial" pitchFamily="34" charset="0"/>
                  <a:cs typeface="Arial" pitchFamily="34" charset="0"/>
                </a:rPr>
                <a:t>30</a:t>
              </a:r>
            </a:p>
          </p:txBody>
        </p:sp>
      </p:grpSp>
      <p:grpSp>
        <p:nvGrpSpPr>
          <p:cNvPr id="374" name="Group 373"/>
          <p:cNvGrpSpPr/>
          <p:nvPr/>
        </p:nvGrpSpPr>
        <p:grpSpPr>
          <a:xfrm>
            <a:off x="4544470" y="3651219"/>
            <a:ext cx="76477" cy="921093"/>
            <a:chOff x="8441457" y="649553"/>
            <a:chExt cx="76477" cy="921093"/>
          </a:xfrm>
        </p:grpSpPr>
        <p:cxnSp>
          <p:nvCxnSpPr>
            <p:cNvPr id="375" name="Straight Arrow Connector 374"/>
            <p:cNvCxnSpPr/>
            <p:nvPr/>
          </p:nvCxnSpPr>
          <p:spPr>
            <a:xfrm flipV="1">
              <a:off x="8480889" y="689331"/>
              <a:ext cx="0" cy="457200"/>
            </a:xfrm>
            <a:prstGeom prst="straightConnector1">
              <a:avLst/>
            </a:prstGeom>
            <a:ln w="1905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76" name="Straight Connector 375"/>
            <p:cNvCxnSpPr/>
            <p:nvPr/>
          </p:nvCxnSpPr>
          <p:spPr>
            <a:xfrm>
              <a:off x="8488002" y="1014721"/>
              <a:ext cx="20179" cy="555925"/>
            </a:xfrm>
            <a:prstGeom prst="line">
              <a:avLst/>
            </a:prstGeom>
            <a:ln>
              <a:noFill/>
            </a:ln>
          </p:spPr>
          <p:style>
            <a:lnRef idx="1">
              <a:schemeClr val="accent1"/>
            </a:lnRef>
            <a:fillRef idx="0">
              <a:schemeClr val="accent1"/>
            </a:fillRef>
            <a:effectRef idx="0">
              <a:schemeClr val="accent1"/>
            </a:effectRef>
            <a:fontRef idx="minor">
              <a:schemeClr val="tx1"/>
            </a:fontRef>
          </p:style>
        </p:cxnSp>
        <p:sp>
          <p:nvSpPr>
            <p:cNvPr id="377" name="Teardrop 376"/>
            <p:cNvSpPr/>
            <p:nvPr/>
          </p:nvSpPr>
          <p:spPr>
            <a:xfrm rot="18844941">
              <a:off x="8441457" y="649553"/>
              <a:ext cx="76477" cy="76477"/>
            </a:xfrm>
            <a:prstGeom prst="teardrop">
              <a:avLst>
                <a:gd name="adj" fmla="val 20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8" name="Freeform 377"/>
          <p:cNvSpPr/>
          <p:nvPr/>
        </p:nvSpPr>
        <p:spPr>
          <a:xfrm>
            <a:off x="4163987" y="4042282"/>
            <a:ext cx="846097" cy="274142"/>
          </a:xfrm>
          <a:custGeom>
            <a:avLst/>
            <a:gdLst>
              <a:gd name="connsiteX0" fmla="*/ 0 w 2194560"/>
              <a:gd name="connsiteY0" fmla="*/ 83820 h 754380"/>
              <a:gd name="connsiteX1" fmla="*/ 2194560 w 2194560"/>
              <a:gd name="connsiteY1" fmla="*/ 0 h 754380"/>
              <a:gd name="connsiteX2" fmla="*/ 1173480 w 2194560"/>
              <a:gd name="connsiteY2" fmla="*/ 754380 h 754380"/>
              <a:gd name="connsiteX3" fmla="*/ 0 w 2194560"/>
              <a:gd name="connsiteY3" fmla="*/ 83820 h 754380"/>
              <a:gd name="connsiteX0" fmla="*/ 0 w 2194560"/>
              <a:gd name="connsiteY0" fmla="*/ 83820 h 754380"/>
              <a:gd name="connsiteX1" fmla="*/ 2194560 w 2194560"/>
              <a:gd name="connsiteY1" fmla="*/ 0 h 754380"/>
              <a:gd name="connsiteX2" fmla="*/ 1173480 w 2194560"/>
              <a:gd name="connsiteY2" fmla="*/ 754380 h 754380"/>
              <a:gd name="connsiteX3" fmla="*/ 0 w 2194560"/>
              <a:gd name="connsiteY3" fmla="*/ 83820 h 754380"/>
              <a:gd name="connsiteX0" fmla="*/ 0 w 2194560"/>
              <a:gd name="connsiteY0" fmla="*/ 83820 h 754380"/>
              <a:gd name="connsiteX1" fmla="*/ 2194560 w 2194560"/>
              <a:gd name="connsiteY1" fmla="*/ 0 h 754380"/>
              <a:gd name="connsiteX2" fmla="*/ 1173480 w 2194560"/>
              <a:gd name="connsiteY2" fmla="*/ 754380 h 754380"/>
              <a:gd name="connsiteX3" fmla="*/ 0 w 2194560"/>
              <a:gd name="connsiteY3" fmla="*/ 83820 h 754380"/>
              <a:gd name="connsiteX0" fmla="*/ 0 w 2194560"/>
              <a:gd name="connsiteY0" fmla="*/ 83820 h 754380"/>
              <a:gd name="connsiteX1" fmla="*/ 2194560 w 2194560"/>
              <a:gd name="connsiteY1" fmla="*/ 0 h 754380"/>
              <a:gd name="connsiteX2" fmla="*/ 1173480 w 2194560"/>
              <a:gd name="connsiteY2" fmla="*/ 754380 h 754380"/>
              <a:gd name="connsiteX3" fmla="*/ 0 w 2194560"/>
              <a:gd name="connsiteY3" fmla="*/ 83820 h 754380"/>
              <a:gd name="connsiteX0" fmla="*/ 0 w 2194560"/>
              <a:gd name="connsiteY0" fmla="*/ 83820 h 754380"/>
              <a:gd name="connsiteX1" fmla="*/ 2194560 w 2194560"/>
              <a:gd name="connsiteY1" fmla="*/ 0 h 754380"/>
              <a:gd name="connsiteX2" fmla="*/ 1173480 w 2194560"/>
              <a:gd name="connsiteY2" fmla="*/ 754380 h 754380"/>
              <a:gd name="connsiteX3" fmla="*/ 0 w 2194560"/>
              <a:gd name="connsiteY3" fmla="*/ 83820 h 754380"/>
              <a:gd name="connsiteX0" fmla="*/ 0 w 2178685"/>
              <a:gd name="connsiteY0" fmla="*/ 55245 h 725805"/>
              <a:gd name="connsiteX1" fmla="*/ 2178685 w 2178685"/>
              <a:gd name="connsiteY1" fmla="*/ 0 h 725805"/>
              <a:gd name="connsiteX2" fmla="*/ 1173480 w 2178685"/>
              <a:gd name="connsiteY2" fmla="*/ 725805 h 725805"/>
              <a:gd name="connsiteX3" fmla="*/ 0 w 2178685"/>
              <a:gd name="connsiteY3" fmla="*/ 55245 h 725805"/>
              <a:gd name="connsiteX0" fmla="*/ 0 w 2194560"/>
              <a:gd name="connsiteY0" fmla="*/ 36195 h 725805"/>
              <a:gd name="connsiteX1" fmla="*/ 2194560 w 2194560"/>
              <a:gd name="connsiteY1" fmla="*/ 0 h 725805"/>
              <a:gd name="connsiteX2" fmla="*/ 1189355 w 2194560"/>
              <a:gd name="connsiteY2" fmla="*/ 725805 h 725805"/>
              <a:gd name="connsiteX3" fmla="*/ 0 w 2194560"/>
              <a:gd name="connsiteY3" fmla="*/ 36195 h 725805"/>
              <a:gd name="connsiteX0" fmla="*/ 0 w 2194560"/>
              <a:gd name="connsiteY0" fmla="*/ 36195 h 725805"/>
              <a:gd name="connsiteX1" fmla="*/ 2194560 w 2194560"/>
              <a:gd name="connsiteY1" fmla="*/ 0 h 725805"/>
              <a:gd name="connsiteX2" fmla="*/ 1189355 w 2194560"/>
              <a:gd name="connsiteY2" fmla="*/ 725805 h 725805"/>
              <a:gd name="connsiteX3" fmla="*/ 0 w 2194560"/>
              <a:gd name="connsiteY3" fmla="*/ 36195 h 725805"/>
              <a:gd name="connsiteX0" fmla="*/ 0 w 2194560"/>
              <a:gd name="connsiteY0" fmla="*/ 36195 h 36195"/>
              <a:gd name="connsiteX1" fmla="*/ 2194560 w 2194560"/>
              <a:gd name="connsiteY1" fmla="*/ 0 h 36195"/>
              <a:gd name="connsiteX2" fmla="*/ 0 w 2194560"/>
              <a:gd name="connsiteY2" fmla="*/ 36195 h 36195"/>
              <a:gd name="connsiteX0" fmla="*/ 0 w 2194560"/>
              <a:gd name="connsiteY0" fmla="*/ 36195 h 349465"/>
              <a:gd name="connsiteX1" fmla="*/ 2194560 w 2194560"/>
              <a:gd name="connsiteY1" fmla="*/ 0 h 349465"/>
              <a:gd name="connsiteX2" fmla="*/ 0 w 2194560"/>
              <a:gd name="connsiteY2" fmla="*/ 36195 h 349465"/>
              <a:gd name="connsiteX0" fmla="*/ 0 w 2194560"/>
              <a:gd name="connsiteY0" fmla="*/ 36195 h 620334"/>
              <a:gd name="connsiteX1" fmla="*/ 2194560 w 2194560"/>
              <a:gd name="connsiteY1" fmla="*/ 0 h 620334"/>
              <a:gd name="connsiteX2" fmla="*/ 0 w 2194560"/>
              <a:gd name="connsiteY2" fmla="*/ 36195 h 620334"/>
              <a:gd name="connsiteX0" fmla="*/ 0 w 2194560"/>
              <a:gd name="connsiteY0" fmla="*/ 56998 h 641137"/>
              <a:gd name="connsiteX1" fmla="*/ 2194560 w 2194560"/>
              <a:gd name="connsiteY1" fmla="*/ 20803 h 641137"/>
              <a:gd name="connsiteX2" fmla="*/ 0 w 2194560"/>
              <a:gd name="connsiteY2" fmla="*/ 56998 h 641137"/>
              <a:gd name="connsiteX0" fmla="*/ 0 w 2194560"/>
              <a:gd name="connsiteY0" fmla="*/ 56998 h 720353"/>
              <a:gd name="connsiteX1" fmla="*/ 2194560 w 2194560"/>
              <a:gd name="connsiteY1" fmla="*/ 20803 h 720353"/>
              <a:gd name="connsiteX2" fmla="*/ 0 w 2194560"/>
              <a:gd name="connsiteY2" fmla="*/ 56998 h 720353"/>
              <a:gd name="connsiteX0" fmla="*/ 0 w 2194560"/>
              <a:gd name="connsiteY0" fmla="*/ 36195 h 699550"/>
              <a:gd name="connsiteX1" fmla="*/ 2194560 w 2194560"/>
              <a:gd name="connsiteY1" fmla="*/ 0 h 699550"/>
              <a:gd name="connsiteX2" fmla="*/ 0 w 2194560"/>
              <a:gd name="connsiteY2" fmla="*/ 36195 h 699550"/>
              <a:gd name="connsiteX0" fmla="*/ 0 w 2194560"/>
              <a:gd name="connsiteY0" fmla="*/ 36195 h 691113"/>
              <a:gd name="connsiteX1" fmla="*/ 2194560 w 2194560"/>
              <a:gd name="connsiteY1" fmla="*/ 0 h 691113"/>
              <a:gd name="connsiteX2" fmla="*/ 0 w 2194560"/>
              <a:gd name="connsiteY2" fmla="*/ 36195 h 691113"/>
              <a:gd name="connsiteX0" fmla="*/ 0 w 2194560"/>
              <a:gd name="connsiteY0" fmla="*/ 36195 h 722104"/>
              <a:gd name="connsiteX1" fmla="*/ 2194560 w 2194560"/>
              <a:gd name="connsiteY1" fmla="*/ 0 h 722104"/>
              <a:gd name="connsiteX2" fmla="*/ 0 w 2194560"/>
              <a:gd name="connsiteY2" fmla="*/ 36195 h 722104"/>
              <a:gd name="connsiteX0" fmla="*/ 0 w 2194560"/>
              <a:gd name="connsiteY0" fmla="*/ 36195 h 688978"/>
              <a:gd name="connsiteX1" fmla="*/ 2194560 w 2194560"/>
              <a:gd name="connsiteY1" fmla="*/ 0 h 688978"/>
              <a:gd name="connsiteX2" fmla="*/ 0 w 2194560"/>
              <a:gd name="connsiteY2" fmla="*/ 36195 h 688978"/>
              <a:gd name="connsiteX0" fmla="*/ 0 w 2194560"/>
              <a:gd name="connsiteY0" fmla="*/ 36195 h 672449"/>
              <a:gd name="connsiteX1" fmla="*/ 2194560 w 2194560"/>
              <a:gd name="connsiteY1" fmla="*/ 0 h 672449"/>
              <a:gd name="connsiteX2" fmla="*/ 0 w 2194560"/>
              <a:gd name="connsiteY2" fmla="*/ 36195 h 672449"/>
              <a:gd name="connsiteX0" fmla="*/ 0 w 2194560"/>
              <a:gd name="connsiteY0" fmla="*/ 36195 h 647704"/>
              <a:gd name="connsiteX1" fmla="*/ 2194560 w 2194560"/>
              <a:gd name="connsiteY1" fmla="*/ 0 h 647704"/>
              <a:gd name="connsiteX2" fmla="*/ 0 w 2194560"/>
              <a:gd name="connsiteY2" fmla="*/ 36195 h 647704"/>
              <a:gd name="connsiteX0" fmla="*/ 0 w 2194560"/>
              <a:gd name="connsiteY0" fmla="*/ 36195 h 711053"/>
              <a:gd name="connsiteX1" fmla="*/ 2194560 w 2194560"/>
              <a:gd name="connsiteY1" fmla="*/ 0 h 711053"/>
              <a:gd name="connsiteX2" fmla="*/ 0 w 2194560"/>
              <a:gd name="connsiteY2" fmla="*/ 36195 h 711053"/>
            </a:gdLst>
            <a:ahLst/>
            <a:cxnLst>
              <a:cxn ang="0">
                <a:pos x="connsiteX0" y="connsiteY0"/>
              </a:cxn>
              <a:cxn ang="0">
                <a:pos x="connsiteX1" y="connsiteY1"/>
              </a:cxn>
              <a:cxn ang="0">
                <a:pos x="connsiteX2" y="connsiteY2"/>
              </a:cxn>
            </a:cxnLst>
            <a:rect l="l" t="t" r="r" b="b"/>
            <a:pathLst>
              <a:path w="2194560" h="711053">
                <a:moveTo>
                  <a:pt x="0" y="36195"/>
                </a:moveTo>
                <a:cubicBezTo>
                  <a:pt x="36195" y="427355"/>
                  <a:pt x="1348740" y="1355090"/>
                  <a:pt x="2194560" y="0"/>
                </a:cubicBezTo>
                <a:lnTo>
                  <a:pt x="0" y="36195"/>
                </a:lnTo>
                <a:close/>
              </a:path>
            </a:pathLst>
          </a:custGeom>
          <a:solidFill>
            <a:schemeClr val="tx1"/>
          </a:solidFill>
          <a:ln w="76200"/>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7" name="Rectangle 216"/>
          <p:cNvSpPr/>
          <p:nvPr/>
        </p:nvSpPr>
        <p:spPr>
          <a:xfrm>
            <a:off x="-260205" y="2891591"/>
            <a:ext cx="9753600" cy="1225443"/>
          </a:xfrm>
          <a:prstGeom prst="rect">
            <a:avLst/>
          </a:prstGeom>
          <a:solidFill>
            <a:schemeClr val="dk1">
              <a:alpha val="85000"/>
            </a:schemeClr>
          </a:solidFill>
          <a:ln w="127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8" name="Rectangle 217"/>
          <p:cNvSpPr/>
          <p:nvPr/>
        </p:nvSpPr>
        <p:spPr>
          <a:xfrm>
            <a:off x="457200" y="3083376"/>
            <a:ext cx="8153400" cy="830997"/>
          </a:xfrm>
          <a:prstGeom prst="rect">
            <a:avLst/>
          </a:prstGeom>
        </p:spPr>
        <p:txBody>
          <a:bodyPr wrap="square">
            <a:spAutoFit/>
          </a:bodyPr>
          <a:lstStyle/>
          <a:p>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In DC generator, the flow of current in the circuit is in the same Direction as long as the coil rotates in the magnetic field</a:t>
            </a:r>
          </a:p>
        </p:txBody>
      </p:sp>
      <p:sp>
        <p:nvSpPr>
          <p:cNvPr id="219" name="Rectangle 218"/>
          <p:cNvSpPr/>
          <p:nvPr/>
        </p:nvSpPr>
        <p:spPr>
          <a:xfrm>
            <a:off x="401706" y="2881319"/>
            <a:ext cx="8153400" cy="1200329"/>
          </a:xfrm>
          <a:prstGeom prst="rect">
            <a:avLst/>
          </a:prstGeom>
        </p:spPr>
        <p:txBody>
          <a:bodyPr wrap="square">
            <a:spAutoFit/>
          </a:bodyPr>
          <a:lstStyle/>
          <a:p>
            <a:r>
              <a:rPr lang="en-US" sz="24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This is because one brush is always in contact with the arm of the armature moving up and other brush is in contract with the arm of the armature moving downward  in the magnetic field.</a:t>
            </a:r>
          </a:p>
        </p:txBody>
      </p:sp>
    </p:spTree>
    <p:extLst>
      <p:ext uri="{BB962C8B-B14F-4D97-AF65-F5344CB8AC3E}">
        <p14:creationId xmlns:p14="http://schemas.microsoft.com/office/powerpoint/2010/main" val="3051992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499"/>
                                          </p:stCondLst>
                                        </p:cTn>
                                        <p:tgtEl>
                                          <p:spTgt spid="38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499"/>
                                          </p:stCondLst>
                                        </p:cTn>
                                        <p:tgtEl>
                                          <p:spTgt spid="15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499"/>
                                          </p:stCondLst>
                                        </p:cTn>
                                        <p:tgtEl>
                                          <p:spTgt spid="1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236"/>
                                        </p:tgtEl>
                                        <p:attrNameLst>
                                          <p:attrName>style.visibility</p:attrName>
                                        </p:attrNameLst>
                                      </p:cBhvr>
                                      <p:to>
                                        <p:strVal val="visible"/>
                                      </p:to>
                                    </p:set>
                                  </p:childTnLst>
                                </p:cTn>
                              </p:par>
                            </p:childTnLst>
                          </p:cTn>
                        </p:par>
                        <p:par>
                          <p:cTn id="13" fill="hold">
                            <p:stCondLst>
                              <p:cond delay="500"/>
                            </p:stCondLst>
                            <p:childTnLst>
                              <p:par>
                                <p:cTn id="14" presetID="1" presetClass="exit" presetSubtype="0" fill="hold" grpId="1" nodeType="afterEffect">
                                  <p:stCondLst>
                                    <p:cond delay="0"/>
                                  </p:stCondLst>
                                  <p:childTnLst>
                                    <p:set>
                                      <p:cBhvr>
                                        <p:cTn id="15" dur="1" fill="hold">
                                          <p:stCondLst>
                                            <p:cond delay="499"/>
                                          </p:stCondLst>
                                        </p:cTn>
                                        <p:tgtEl>
                                          <p:spTgt spid="154"/>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499"/>
                                          </p:stCondLst>
                                        </p:cTn>
                                        <p:tgtEl>
                                          <p:spTgt spid="236"/>
                                        </p:tgtEl>
                                        <p:attrNameLst>
                                          <p:attrName>style.visibility</p:attrName>
                                        </p:attrNameLst>
                                      </p:cBhvr>
                                      <p:to>
                                        <p:strVal val="hidden"/>
                                      </p:to>
                                    </p:set>
                                  </p:childTnLst>
                                </p:cTn>
                              </p:par>
                              <p:par>
                                <p:cTn id="18" presetID="8" presetClass="emph" presetSubtype="0" repeatCount="10000" autoRev="1" fill="hold" nodeType="withEffect">
                                  <p:stCondLst>
                                    <p:cond delay="0"/>
                                  </p:stCondLst>
                                  <p:endCondLst>
                                    <p:cond evt="onNext" delay="0">
                                      <p:tgtEl>
                                        <p:sldTgt/>
                                      </p:tgtEl>
                                    </p:cond>
                                  </p:endCondLst>
                                  <p:childTnLst>
                                    <p:animRot by="2400000">
                                      <p:cBhvr>
                                        <p:cTn id="19" dur="500" fill="hold"/>
                                        <p:tgtEl>
                                          <p:spTgt spid="374"/>
                                        </p:tgtEl>
                                        <p:attrNameLst>
                                          <p:attrName>r</p:attrName>
                                        </p:attrNameLst>
                                      </p:cBhvr>
                                    </p:animRot>
                                  </p:childTnLst>
                                </p:cTn>
                              </p:par>
                              <p:par>
                                <p:cTn id="20" presetID="22" presetClass="entr" presetSubtype="8" fill="hold" grpId="0" nodeType="with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left)">
                                      <p:cBhvr>
                                        <p:cTn id="22" dur="2000"/>
                                        <p:tgtEl>
                                          <p:spTgt spid="193"/>
                                        </p:tgtEl>
                                      </p:cBhvr>
                                    </p:animEffect>
                                  </p:childTnLst>
                                </p:cTn>
                              </p:par>
                              <p:par>
                                <p:cTn id="23" presetID="22" presetClass="entr" presetSubtype="1" fill="hold" grpId="0" nodeType="withEffect">
                                  <p:stCondLst>
                                    <p:cond delay="1500"/>
                                  </p:stCondLst>
                                  <p:childTnLst>
                                    <p:set>
                                      <p:cBhvr>
                                        <p:cTn id="24" dur="1" fill="hold">
                                          <p:stCondLst>
                                            <p:cond delay="0"/>
                                          </p:stCondLst>
                                        </p:cTn>
                                        <p:tgtEl>
                                          <p:spTgt spid="192"/>
                                        </p:tgtEl>
                                        <p:attrNameLst>
                                          <p:attrName>style.visibility</p:attrName>
                                        </p:attrNameLst>
                                      </p:cBhvr>
                                      <p:to>
                                        <p:strVal val="visible"/>
                                      </p:to>
                                    </p:set>
                                    <p:animEffect transition="in" filter="wipe(up)">
                                      <p:cBhvr>
                                        <p:cTn id="25" dur="2000"/>
                                        <p:tgtEl>
                                          <p:spTgt spid="192"/>
                                        </p:tgtEl>
                                      </p:cBhvr>
                                    </p:animEffect>
                                  </p:childTnLst>
                                </p:cTn>
                              </p:par>
                              <p:par>
                                <p:cTn id="26" presetID="22" presetClass="entr" presetSubtype="2" fill="hold" grpId="0" nodeType="withEffect">
                                  <p:stCondLst>
                                    <p:cond delay="3000"/>
                                  </p:stCondLst>
                                  <p:childTnLst>
                                    <p:set>
                                      <p:cBhvr>
                                        <p:cTn id="27" dur="1" fill="hold">
                                          <p:stCondLst>
                                            <p:cond delay="0"/>
                                          </p:stCondLst>
                                        </p:cTn>
                                        <p:tgtEl>
                                          <p:spTgt spid="194"/>
                                        </p:tgtEl>
                                        <p:attrNameLst>
                                          <p:attrName>style.visibility</p:attrName>
                                        </p:attrNameLst>
                                      </p:cBhvr>
                                      <p:to>
                                        <p:strVal val="visible"/>
                                      </p:to>
                                    </p:set>
                                    <p:animEffect transition="in" filter="wipe(right)">
                                      <p:cBhvr>
                                        <p:cTn id="28" dur="2000"/>
                                        <p:tgtEl>
                                          <p:spTgt spid="194"/>
                                        </p:tgtEl>
                                      </p:cBhvr>
                                    </p:animEffect>
                                  </p:childTnLst>
                                </p:cTn>
                              </p:par>
                              <p:par>
                                <p:cTn id="29" presetID="22" presetClass="entr" presetSubtype="2" fill="hold" grpId="0" nodeType="withEffect">
                                  <p:stCondLst>
                                    <p:cond delay="4500"/>
                                  </p:stCondLst>
                                  <p:childTnLst>
                                    <p:set>
                                      <p:cBhvr>
                                        <p:cTn id="30" dur="1" fill="hold">
                                          <p:stCondLst>
                                            <p:cond delay="0"/>
                                          </p:stCondLst>
                                        </p:cTn>
                                        <p:tgtEl>
                                          <p:spTgt spid="191"/>
                                        </p:tgtEl>
                                        <p:attrNameLst>
                                          <p:attrName>style.visibility</p:attrName>
                                        </p:attrNameLst>
                                      </p:cBhvr>
                                      <p:to>
                                        <p:strVal val="visible"/>
                                      </p:to>
                                    </p:set>
                                    <p:animEffect transition="in" filter="wipe(right)">
                                      <p:cBhvr>
                                        <p:cTn id="31" dur="2000"/>
                                        <p:tgtEl>
                                          <p:spTgt spid="191"/>
                                        </p:tgtEl>
                                      </p:cBhvr>
                                    </p:animEffect>
                                  </p:childTnLst>
                                </p:cTn>
                              </p:par>
                              <p:par>
                                <p:cTn id="32" presetID="22" presetClass="entr" presetSubtype="4" fill="hold" grpId="0" nodeType="withEffect">
                                  <p:stCondLst>
                                    <p:cond delay="5500"/>
                                  </p:stCondLst>
                                  <p:childTnLst>
                                    <p:set>
                                      <p:cBhvr>
                                        <p:cTn id="33" dur="1" fill="hold">
                                          <p:stCondLst>
                                            <p:cond delay="0"/>
                                          </p:stCondLst>
                                        </p:cTn>
                                        <p:tgtEl>
                                          <p:spTgt spid="195"/>
                                        </p:tgtEl>
                                        <p:attrNameLst>
                                          <p:attrName>style.visibility</p:attrName>
                                        </p:attrNameLst>
                                      </p:cBhvr>
                                      <p:to>
                                        <p:strVal val="visible"/>
                                      </p:to>
                                    </p:set>
                                    <p:animEffect transition="in" filter="wipe(down)">
                                      <p:cBhvr>
                                        <p:cTn id="34" dur="2000"/>
                                        <p:tgtEl>
                                          <p:spTgt spid="195"/>
                                        </p:tgtEl>
                                      </p:cBhvr>
                                    </p:animEffect>
                                  </p:childTnLst>
                                </p:cTn>
                              </p:par>
                              <p:par>
                                <p:cTn id="35" presetID="22" presetClass="entr" presetSubtype="8" fill="hold" grpId="0" nodeType="withEffect">
                                  <p:stCondLst>
                                    <p:cond delay="6500"/>
                                  </p:stCondLst>
                                  <p:childTnLst>
                                    <p:set>
                                      <p:cBhvr>
                                        <p:cTn id="36" dur="1" fill="hold">
                                          <p:stCondLst>
                                            <p:cond delay="0"/>
                                          </p:stCondLst>
                                        </p:cTn>
                                        <p:tgtEl>
                                          <p:spTgt spid="196"/>
                                        </p:tgtEl>
                                        <p:attrNameLst>
                                          <p:attrName>style.visibility</p:attrName>
                                        </p:attrNameLst>
                                      </p:cBhvr>
                                      <p:to>
                                        <p:strVal val="visible"/>
                                      </p:to>
                                    </p:set>
                                    <p:animEffect transition="in" filter="wipe(left)">
                                      <p:cBhvr>
                                        <p:cTn id="37" dur="2000"/>
                                        <p:tgtEl>
                                          <p:spTgt spid="196"/>
                                        </p:tgtEl>
                                      </p:cBhvr>
                                    </p:animEffect>
                                  </p:childTnLst>
                                </p:cTn>
                              </p:par>
                              <p:par>
                                <p:cTn id="38" presetID="1" presetClass="entr" presetSubtype="0" fill="hold" grpId="0" nodeType="withEffect">
                                  <p:stCondLst>
                                    <p:cond delay="0"/>
                                  </p:stCondLst>
                                  <p:childTnLst>
                                    <p:set>
                                      <p:cBhvr>
                                        <p:cTn id="39" dur="1" fill="hold">
                                          <p:stCondLst>
                                            <p:cond delay="499"/>
                                          </p:stCondLst>
                                        </p:cTn>
                                        <p:tgtEl>
                                          <p:spTgt spid="15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499"/>
                                          </p:stCondLst>
                                        </p:cTn>
                                        <p:tgtEl>
                                          <p:spTgt spid="239"/>
                                        </p:tgtEl>
                                        <p:attrNameLst>
                                          <p:attrName>style.visibility</p:attrName>
                                        </p:attrNameLst>
                                      </p:cBhvr>
                                      <p:to>
                                        <p:strVal val="visible"/>
                                      </p:to>
                                    </p:set>
                                  </p:childTnLst>
                                </p:cTn>
                              </p:par>
                              <p:par>
                                <p:cTn id="42" presetID="1" presetClass="exit" presetSubtype="0" fill="hold" grpId="1" nodeType="withEffect">
                                  <p:stCondLst>
                                    <p:cond delay="500"/>
                                  </p:stCondLst>
                                  <p:childTnLst>
                                    <p:set>
                                      <p:cBhvr>
                                        <p:cTn id="43" dur="1" fill="hold">
                                          <p:stCondLst>
                                            <p:cond delay="499"/>
                                          </p:stCondLst>
                                        </p:cTn>
                                        <p:tgtEl>
                                          <p:spTgt spid="155"/>
                                        </p:tgtEl>
                                        <p:attrNameLst>
                                          <p:attrName>style.visibility</p:attrName>
                                        </p:attrNameLst>
                                      </p:cBhvr>
                                      <p:to>
                                        <p:strVal val="hidden"/>
                                      </p:to>
                                    </p:set>
                                  </p:childTnLst>
                                </p:cTn>
                              </p:par>
                              <p:par>
                                <p:cTn id="44" presetID="1" presetClass="exit" presetSubtype="0" fill="hold" nodeType="withEffect">
                                  <p:stCondLst>
                                    <p:cond delay="500"/>
                                  </p:stCondLst>
                                  <p:childTnLst>
                                    <p:set>
                                      <p:cBhvr>
                                        <p:cTn id="45" dur="1" fill="hold">
                                          <p:stCondLst>
                                            <p:cond delay="499"/>
                                          </p:stCondLst>
                                        </p:cTn>
                                        <p:tgtEl>
                                          <p:spTgt spid="239"/>
                                        </p:tgtEl>
                                        <p:attrNameLst>
                                          <p:attrName>style.visibility</p:attrName>
                                        </p:attrNameLst>
                                      </p:cBhvr>
                                      <p:to>
                                        <p:strVal val="hidden"/>
                                      </p:to>
                                    </p:set>
                                  </p:childTnLst>
                                </p:cTn>
                              </p:par>
                              <p:par>
                                <p:cTn id="46" presetID="1" presetClass="entr" presetSubtype="0" fill="hold" grpId="0" nodeType="withEffect">
                                  <p:stCondLst>
                                    <p:cond delay="500"/>
                                  </p:stCondLst>
                                  <p:childTnLst>
                                    <p:set>
                                      <p:cBhvr>
                                        <p:cTn id="47" dur="1" fill="hold">
                                          <p:stCondLst>
                                            <p:cond delay="499"/>
                                          </p:stCondLst>
                                        </p:cTn>
                                        <p:tgtEl>
                                          <p:spTgt spid="157"/>
                                        </p:tgtEl>
                                        <p:attrNameLst>
                                          <p:attrName>style.visibility</p:attrName>
                                        </p:attrNameLst>
                                      </p:cBhvr>
                                      <p:to>
                                        <p:strVal val="visible"/>
                                      </p:to>
                                    </p:set>
                                  </p:childTnLst>
                                </p:cTn>
                              </p:par>
                              <p:par>
                                <p:cTn id="48" presetID="1" presetClass="entr" presetSubtype="0" fill="hold" nodeType="withEffect">
                                  <p:stCondLst>
                                    <p:cond delay="500"/>
                                  </p:stCondLst>
                                  <p:childTnLst>
                                    <p:set>
                                      <p:cBhvr>
                                        <p:cTn id="49" dur="1" fill="hold">
                                          <p:stCondLst>
                                            <p:cond delay="499"/>
                                          </p:stCondLst>
                                        </p:cTn>
                                        <p:tgtEl>
                                          <p:spTgt spid="242"/>
                                        </p:tgtEl>
                                        <p:attrNameLst>
                                          <p:attrName>style.visibility</p:attrName>
                                        </p:attrNameLst>
                                      </p:cBhvr>
                                      <p:to>
                                        <p:strVal val="visible"/>
                                      </p:to>
                                    </p:set>
                                  </p:childTnLst>
                                </p:cTn>
                              </p:par>
                              <p:par>
                                <p:cTn id="50" presetID="1" presetClass="exit" presetSubtype="0" fill="hold" grpId="1" nodeType="withEffect">
                                  <p:stCondLst>
                                    <p:cond delay="1000"/>
                                  </p:stCondLst>
                                  <p:childTnLst>
                                    <p:set>
                                      <p:cBhvr>
                                        <p:cTn id="51" dur="1" fill="hold">
                                          <p:stCondLst>
                                            <p:cond delay="499"/>
                                          </p:stCondLst>
                                        </p:cTn>
                                        <p:tgtEl>
                                          <p:spTgt spid="157"/>
                                        </p:tgtEl>
                                        <p:attrNameLst>
                                          <p:attrName>style.visibility</p:attrName>
                                        </p:attrNameLst>
                                      </p:cBhvr>
                                      <p:to>
                                        <p:strVal val="hidden"/>
                                      </p:to>
                                    </p:set>
                                  </p:childTnLst>
                                </p:cTn>
                              </p:par>
                              <p:par>
                                <p:cTn id="52" presetID="1" presetClass="exit" presetSubtype="0" fill="hold" nodeType="withEffect">
                                  <p:stCondLst>
                                    <p:cond delay="1000"/>
                                  </p:stCondLst>
                                  <p:childTnLst>
                                    <p:set>
                                      <p:cBhvr>
                                        <p:cTn id="53" dur="1" fill="hold">
                                          <p:stCondLst>
                                            <p:cond delay="499"/>
                                          </p:stCondLst>
                                        </p:cTn>
                                        <p:tgtEl>
                                          <p:spTgt spid="242"/>
                                        </p:tgtEl>
                                        <p:attrNameLst>
                                          <p:attrName>style.visibility</p:attrName>
                                        </p:attrNameLst>
                                      </p:cBhvr>
                                      <p:to>
                                        <p:strVal val="hidden"/>
                                      </p:to>
                                    </p:set>
                                  </p:childTnLst>
                                </p:cTn>
                              </p:par>
                              <p:par>
                                <p:cTn id="54" presetID="1" presetClass="entr" presetSubtype="0" fill="hold" grpId="0" nodeType="withEffect">
                                  <p:stCondLst>
                                    <p:cond delay="1000"/>
                                  </p:stCondLst>
                                  <p:childTnLst>
                                    <p:set>
                                      <p:cBhvr>
                                        <p:cTn id="55" dur="1" fill="hold">
                                          <p:stCondLst>
                                            <p:cond delay="499"/>
                                          </p:stCondLst>
                                        </p:cTn>
                                        <p:tgtEl>
                                          <p:spTgt spid="158"/>
                                        </p:tgtEl>
                                        <p:attrNameLst>
                                          <p:attrName>style.visibility</p:attrName>
                                        </p:attrNameLst>
                                      </p:cBhvr>
                                      <p:to>
                                        <p:strVal val="visible"/>
                                      </p:to>
                                    </p:set>
                                  </p:childTnLst>
                                </p:cTn>
                              </p:par>
                              <p:par>
                                <p:cTn id="56" presetID="1" presetClass="entr" presetSubtype="0" fill="hold" nodeType="withEffect">
                                  <p:stCondLst>
                                    <p:cond delay="1000"/>
                                  </p:stCondLst>
                                  <p:childTnLst>
                                    <p:set>
                                      <p:cBhvr>
                                        <p:cTn id="57" dur="1" fill="hold">
                                          <p:stCondLst>
                                            <p:cond delay="499"/>
                                          </p:stCondLst>
                                        </p:cTn>
                                        <p:tgtEl>
                                          <p:spTgt spid="245"/>
                                        </p:tgtEl>
                                        <p:attrNameLst>
                                          <p:attrName>style.visibility</p:attrName>
                                        </p:attrNameLst>
                                      </p:cBhvr>
                                      <p:to>
                                        <p:strVal val="visible"/>
                                      </p:to>
                                    </p:set>
                                  </p:childTnLst>
                                </p:cTn>
                              </p:par>
                              <p:par>
                                <p:cTn id="58" presetID="1" presetClass="exit" presetSubtype="0" fill="hold" grpId="1" nodeType="withEffect">
                                  <p:stCondLst>
                                    <p:cond delay="1500"/>
                                  </p:stCondLst>
                                  <p:childTnLst>
                                    <p:set>
                                      <p:cBhvr>
                                        <p:cTn id="59" dur="1" fill="hold">
                                          <p:stCondLst>
                                            <p:cond delay="499"/>
                                          </p:stCondLst>
                                        </p:cTn>
                                        <p:tgtEl>
                                          <p:spTgt spid="158"/>
                                        </p:tgtEl>
                                        <p:attrNameLst>
                                          <p:attrName>style.visibility</p:attrName>
                                        </p:attrNameLst>
                                      </p:cBhvr>
                                      <p:to>
                                        <p:strVal val="hidden"/>
                                      </p:to>
                                    </p:set>
                                  </p:childTnLst>
                                </p:cTn>
                              </p:par>
                              <p:par>
                                <p:cTn id="60" presetID="1" presetClass="exit" presetSubtype="0" fill="hold" nodeType="withEffect">
                                  <p:stCondLst>
                                    <p:cond delay="1500"/>
                                  </p:stCondLst>
                                  <p:childTnLst>
                                    <p:set>
                                      <p:cBhvr>
                                        <p:cTn id="61" dur="1" fill="hold">
                                          <p:stCondLst>
                                            <p:cond delay="499"/>
                                          </p:stCondLst>
                                        </p:cTn>
                                        <p:tgtEl>
                                          <p:spTgt spid="245"/>
                                        </p:tgtEl>
                                        <p:attrNameLst>
                                          <p:attrName>style.visibility</p:attrName>
                                        </p:attrNameLst>
                                      </p:cBhvr>
                                      <p:to>
                                        <p:strVal val="hidden"/>
                                      </p:to>
                                    </p:set>
                                  </p:childTnLst>
                                </p:cTn>
                              </p:par>
                              <p:par>
                                <p:cTn id="62" presetID="1" presetClass="entr" presetSubtype="0" fill="hold" grpId="0" nodeType="withEffect">
                                  <p:stCondLst>
                                    <p:cond delay="1500"/>
                                  </p:stCondLst>
                                  <p:childTnLst>
                                    <p:set>
                                      <p:cBhvr>
                                        <p:cTn id="63" dur="1" fill="hold">
                                          <p:stCondLst>
                                            <p:cond delay="499"/>
                                          </p:stCondLst>
                                        </p:cTn>
                                        <p:tgtEl>
                                          <p:spTgt spid="159"/>
                                        </p:tgtEl>
                                        <p:attrNameLst>
                                          <p:attrName>style.visibility</p:attrName>
                                        </p:attrNameLst>
                                      </p:cBhvr>
                                      <p:to>
                                        <p:strVal val="visible"/>
                                      </p:to>
                                    </p:set>
                                  </p:childTnLst>
                                </p:cTn>
                              </p:par>
                              <p:par>
                                <p:cTn id="64" presetID="1" presetClass="entr" presetSubtype="0" fill="hold" nodeType="withEffect">
                                  <p:stCondLst>
                                    <p:cond delay="1500"/>
                                  </p:stCondLst>
                                  <p:childTnLst>
                                    <p:set>
                                      <p:cBhvr>
                                        <p:cTn id="65" dur="1" fill="hold">
                                          <p:stCondLst>
                                            <p:cond delay="499"/>
                                          </p:stCondLst>
                                        </p:cTn>
                                        <p:tgtEl>
                                          <p:spTgt spid="248"/>
                                        </p:tgtEl>
                                        <p:attrNameLst>
                                          <p:attrName>style.visibility</p:attrName>
                                        </p:attrNameLst>
                                      </p:cBhvr>
                                      <p:to>
                                        <p:strVal val="visible"/>
                                      </p:to>
                                    </p:set>
                                  </p:childTnLst>
                                </p:cTn>
                              </p:par>
                              <p:par>
                                <p:cTn id="66" presetID="1" presetClass="exit" presetSubtype="0" fill="hold" grpId="1" nodeType="withEffect">
                                  <p:stCondLst>
                                    <p:cond delay="2000"/>
                                  </p:stCondLst>
                                  <p:childTnLst>
                                    <p:set>
                                      <p:cBhvr>
                                        <p:cTn id="67" dur="1" fill="hold">
                                          <p:stCondLst>
                                            <p:cond delay="499"/>
                                          </p:stCondLst>
                                        </p:cTn>
                                        <p:tgtEl>
                                          <p:spTgt spid="159"/>
                                        </p:tgtEl>
                                        <p:attrNameLst>
                                          <p:attrName>style.visibility</p:attrName>
                                        </p:attrNameLst>
                                      </p:cBhvr>
                                      <p:to>
                                        <p:strVal val="hidden"/>
                                      </p:to>
                                    </p:set>
                                  </p:childTnLst>
                                </p:cTn>
                              </p:par>
                              <p:par>
                                <p:cTn id="68" presetID="1" presetClass="exit" presetSubtype="0" fill="hold" nodeType="withEffect">
                                  <p:stCondLst>
                                    <p:cond delay="2000"/>
                                  </p:stCondLst>
                                  <p:childTnLst>
                                    <p:set>
                                      <p:cBhvr>
                                        <p:cTn id="69" dur="1" fill="hold">
                                          <p:stCondLst>
                                            <p:cond delay="499"/>
                                          </p:stCondLst>
                                        </p:cTn>
                                        <p:tgtEl>
                                          <p:spTgt spid="248"/>
                                        </p:tgtEl>
                                        <p:attrNameLst>
                                          <p:attrName>style.visibility</p:attrName>
                                        </p:attrNameLst>
                                      </p:cBhvr>
                                      <p:to>
                                        <p:strVal val="hidden"/>
                                      </p:to>
                                    </p:set>
                                  </p:childTnLst>
                                </p:cTn>
                              </p:par>
                              <p:par>
                                <p:cTn id="70" presetID="1" presetClass="entr" presetSubtype="0" fill="hold" grpId="0" nodeType="withEffect">
                                  <p:stCondLst>
                                    <p:cond delay="2000"/>
                                  </p:stCondLst>
                                  <p:childTnLst>
                                    <p:set>
                                      <p:cBhvr>
                                        <p:cTn id="71" dur="1" fill="hold">
                                          <p:stCondLst>
                                            <p:cond delay="499"/>
                                          </p:stCondLst>
                                        </p:cTn>
                                        <p:tgtEl>
                                          <p:spTgt spid="160"/>
                                        </p:tgtEl>
                                        <p:attrNameLst>
                                          <p:attrName>style.visibility</p:attrName>
                                        </p:attrNameLst>
                                      </p:cBhvr>
                                      <p:to>
                                        <p:strVal val="visible"/>
                                      </p:to>
                                    </p:set>
                                  </p:childTnLst>
                                </p:cTn>
                              </p:par>
                              <p:par>
                                <p:cTn id="72" presetID="1" presetClass="entr" presetSubtype="0" fill="hold" nodeType="withEffect">
                                  <p:stCondLst>
                                    <p:cond delay="2000"/>
                                  </p:stCondLst>
                                  <p:childTnLst>
                                    <p:set>
                                      <p:cBhvr>
                                        <p:cTn id="73" dur="1" fill="hold">
                                          <p:stCondLst>
                                            <p:cond delay="499"/>
                                          </p:stCondLst>
                                        </p:cTn>
                                        <p:tgtEl>
                                          <p:spTgt spid="251"/>
                                        </p:tgtEl>
                                        <p:attrNameLst>
                                          <p:attrName>style.visibility</p:attrName>
                                        </p:attrNameLst>
                                      </p:cBhvr>
                                      <p:to>
                                        <p:strVal val="visible"/>
                                      </p:to>
                                    </p:set>
                                  </p:childTnLst>
                                </p:cTn>
                              </p:par>
                              <p:par>
                                <p:cTn id="74" presetID="1" presetClass="exit" presetSubtype="0" fill="hold" grpId="1" nodeType="withEffect">
                                  <p:stCondLst>
                                    <p:cond delay="2500"/>
                                  </p:stCondLst>
                                  <p:childTnLst>
                                    <p:set>
                                      <p:cBhvr>
                                        <p:cTn id="75" dur="1" fill="hold">
                                          <p:stCondLst>
                                            <p:cond delay="499"/>
                                          </p:stCondLst>
                                        </p:cTn>
                                        <p:tgtEl>
                                          <p:spTgt spid="160"/>
                                        </p:tgtEl>
                                        <p:attrNameLst>
                                          <p:attrName>style.visibility</p:attrName>
                                        </p:attrNameLst>
                                      </p:cBhvr>
                                      <p:to>
                                        <p:strVal val="hidden"/>
                                      </p:to>
                                    </p:set>
                                  </p:childTnLst>
                                </p:cTn>
                              </p:par>
                              <p:par>
                                <p:cTn id="76" presetID="1" presetClass="exit" presetSubtype="0" fill="hold" nodeType="withEffect">
                                  <p:stCondLst>
                                    <p:cond delay="2500"/>
                                  </p:stCondLst>
                                  <p:childTnLst>
                                    <p:set>
                                      <p:cBhvr>
                                        <p:cTn id="77" dur="1" fill="hold">
                                          <p:stCondLst>
                                            <p:cond delay="499"/>
                                          </p:stCondLst>
                                        </p:cTn>
                                        <p:tgtEl>
                                          <p:spTgt spid="251"/>
                                        </p:tgtEl>
                                        <p:attrNameLst>
                                          <p:attrName>style.visibility</p:attrName>
                                        </p:attrNameLst>
                                      </p:cBhvr>
                                      <p:to>
                                        <p:strVal val="hidden"/>
                                      </p:to>
                                    </p:set>
                                  </p:childTnLst>
                                </p:cTn>
                              </p:par>
                              <p:par>
                                <p:cTn id="78" presetID="1" presetClass="entr" presetSubtype="0" fill="hold" grpId="0" nodeType="withEffect">
                                  <p:stCondLst>
                                    <p:cond delay="2500"/>
                                  </p:stCondLst>
                                  <p:childTnLst>
                                    <p:set>
                                      <p:cBhvr>
                                        <p:cTn id="79" dur="1" fill="hold">
                                          <p:stCondLst>
                                            <p:cond delay="499"/>
                                          </p:stCondLst>
                                        </p:cTn>
                                        <p:tgtEl>
                                          <p:spTgt spid="161"/>
                                        </p:tgtEl>
                                        <p:attrNameLst>
                                          <p:attrName>style.visibility</p:attrName>
                                        </p:attrNameLst>
                                      </p:cBhvr>
                                      <p:to>
                                        <p:strVal val="visible"/>
                                      </p:to>
                                    </p:set>
                                  </p:childTnLst>
                                </p:cTn>
                              </p:par>
                              <p:par>
                                <p:cTn id="80" presetID="1" presetClass="entr" presetSubtype="0" fill="hold" nodeType="withEffect">
                                  <p:stCondLst>
                                    <p:cond delay="2500"/>
                                  </p:stCondLst>
                                  <p:childTnLst>
                                    <p:set>
                                      <p:cBhvr>
                                        <p:cTn id="81" dur="1" fill="hold">
                                          <p:stCondLst>
                                            <p:cond delay="499"/>
                                          </p:stCondLst>
                                        </p:cTn>
                                        <p:tgtEl>
                                          <p:spTgt spid="257"/>
                                        </p:tgtEl>
                                        <p:attrNameLst>
                                          <p:attrName>style.visibility</p:attrName>
                                        </p:attrNameLst>
                                      </p:cBhvr>
                                      <p:to>
                                        <p:strVal val="visible"/>
                                      </p:to>
                                    </p:set>
                                  </p:childTnLst>
                                </p:cTn>
                              </p:par>
                              <p:par>
                                <p:cTn id="82" presetID="1" presetClass="exit" presetSubtype="0" fill="hold" grpId="1" nodeType="withEffect">
                                  <p:stCondLst>
                                    <p:cond delay="3000"/>
                                  </p:stCondLst>
                                  <p:childTnLst>
                                    <p:set>
                                      <p:cBhvr>
                                        <p:cTn id="83" dur="1" fill="hold">
                                          <p:stCondLst>
                                            <p:cond delay="499"/>
                                          </p:stCondLst>
                                        </p:cTn>
                                        <p:tgtEl>
                                          <p:spTgt spid="161"/>
                                        </p:tgtEl>
                                        <p:attrNameLst>
                                          <p:attrName>style.visibility</p:attrName>
                                        </p:attrNameLst>
                                      </p:cBhvr>
                                      <p:to>
                                        <p:strVal val="hidden"/>
                                      </p:to>
                                    </p:set>
                                  </p:childTnLst>
                                </p:cTn>
                              </p:par>
                              <p:par>
                                <p:cTn id="84" presetID="1" presetClass="exit" presetSubtype="0" fill="hold" nodeType="withEffect">
                                  <p:stCondLst>
                                    <p:cond delay="3000"/>
                                  </p:stCondLst>
                                  <p:childTnLst>
                                    <p:set>
                                      <p:cBhvr>
                                        <p:cTn id="85" dur="1" fill="hold">
                                          <p:stCondLst>
                                            <p:cond delay="499"/>
                                          </p:stCondLst>
                                        </p:cTn>
                                        <p:tgtEl>
                                          <p:spTgt spid="257"/>
                                        </p:tgtEl>
                                        <p:attrNameLst>
                                          <p:attrName>style.visibility</p:attrName>
                                        </p:attrNameLst>
                                      </p:cBhvr>
                                      <p:to>
                                        <p:strVal val="hidden"/>
                                      </p:to>
                                    </p:set>
                                  </p:childTnLst>
                                </p:cTn>
                              </p:par>
                              <p:par>
                                <p:cTn id="86" presetID="1" presetClass="entr" presetSubtype="0" fill="hold" grpId="0" nodeType="withEffect">
                                  <p:stCondLst>
                                    <p:cond delay="3000"/>
                                  </p:stCondLst>
                                  <p:childTnLst>
                                    <p:set>
                                      <p:cBhvr>
                                        <p:cTn id="87" dur="1" fill="hold">
                                          <p:stCondLst>
                                            <p:cond delay="499"/>
                                          </p:stCondLst>
                                        </p:cTn>
                                        <p:tgtEl>
                                          <p:spTgt spid="162"/>
                                        </p:tgtEl>
                                        <p:attrNameLst>
                                          <p:attrName>style.visibility</p:attrName>
                                        </p:attrNameLst>
                                      </p:cBhvr>
                                      <p:to>
                                        <p:strVal val="visible"/>
                                      </p:to>
                                    </p:set>
                                  </p:childTnLst>
                                </p:cTn>
                              </p:par>
                              <p:par>
                                <p:cTn id="88" presetID="1" presetClass="entr" presetSubtype="0" fill="hold" nodeType="withEffect">
                                  <p:stCondLst>
                                    <p:cond delay="3000"/>
                                  </p:stCondLst>
                                  <p:childTnLst>
                                    <p:set>
                                      <p:cBhvr>
                                        <p:cTn id="89" dur="1" fill="hold">
                                          <p:stCondLst>
                                            <p:cond delay="499"/>
                                          </p:stCondLst>
                                        </p:cTn>
                                        <p:tgtEl>
                                          <p:spTgt spid="260"/>
                                        </p:tgtEl>
                                        <p:attrNameLst>
                                          <p:attrName>style.visibility</p:attrName>
                                        </p:attrNameLst>
                                      </p:cBhvr>
                                      <p:to>
                                        <p:strVal val="visible"/>
                                      </p:to>
                                    </p:set>
                                  </p:childTnLst>
                                </p:cTn>
                              </p:par>
                              <p:par>
                                <p:cTn id="90" presetID="1" presetClass="exit" presetSubtype="0" fill="hold" grpId="1" nodeType="withEffect">
                                  <p:stCondLst>
                                    <p:cond delay="3500"/>
                                  </p:stCondLst>
                                  <p:childTnLst>
                                    <p:set>
                                      <p:cBhvr>
                                        <p:cTn id="91" dur="1" fill="hold">
                                          <p:stCondLst>
                                            <p:cond delay="499"/>
                                          </p:stCondLst>
                                        </p:cTn>
                                        <p:tgtEl>
                                          <p:spTgt spid="162"/>
                                        </p:tgtEl>
                                        <p:attrNameLst>
                                          <p:attrName>style.visibility</p:attrName>
                                        </p:attrNameLst>
                                      </p:cBhvr>
                                      <p:to>
                                        <p:strVal val="hidden"/>
                                      </p:to>
                                    </p:set>
                                  </p:childTnLst>
                                </p:cTn>
                              </p:par>
                              <p:par>
                                <p:cTn id="92" presetID="1" presetClass="exit" presetSubtype="0" fill="hold" nodeType="withEffect">
                                  <p:stCondLst>
                                    <p:cond delay="3500"/>
                                  </p:stCondLst>
                                  <p:childTnLst>
                                    <p:set>
                                      <p:cBhvr>
                                        <p:cTn id="93" dur="1" fill="hold">
                                          <p:stCondLst>
                                            <p:cond delay="499"/>
                                          </p:stCondLst>
                                        </p:cTn>
                                        <p:tgtEl>
                                          <p:spTgt spid="260"/>
                                        </p:tgtEl>
                                        <p:attrNameLst>
                                          <p:attrName>style.visibility</p:attrName>
                                        </p:attrNameLst>
                                      </p:cBhvr>
                                      <p:to>
                                        <p:strVal val="hidden"/>
                                      </p:to>
                                    </p:set>
                                  </p:childTnLst>
                                </p:cTn>
                              </p:par>
                              <p:par>
                                <p:cTn id="94" presetID="1" presetClass="entr" presetSubtype="0" fill="hold" grpId="0" nodeType="withEffect">
                                  <p:stCondLst>
                                    <p:cond delay="3500"/>
                                  </p:stCondLst>
                                  <p:childTnLst>
                                    <p:set>
                                      <p:cBhvr>
                                        <p:cTn id="95" dur="1" fill="hold">
                                          <p:stCondLst>
                                            <p:cond delay="499"/>
                                          </p:stCondLst>
                                        </p:cTn>
                                        <p:tgtEl>
                                          <p:spTgt spid="163"/>
                                        </p:tgtEl>
                                        <p:attrNameLst>
                                          <p:attrName>style.visibility</p:attrName>
                                        </p:attrNameLst>
                                      </p:cBhvr>
                                      <p:to>
                                        <p:strVal val="visible"/>
                                      </p:to>
                                    </p:set>
                                  </p:childTnLst>
                                </p:cTn>
                              </p:par>
                              <p:par>
                                <p:cTn id="96" presetID="1" presetClass="entr" presetSubtype="0" fill="hold" nodeType="withEffect">
                                  <p:stCondLst>
                                    <p:cond delay="3500"/>
                                  </p:stCondLst>
                                  <p:childTnLst>
                                    <p:set>
                                      <p:cBhvr>
                                        <p:cTn id="97" dur="1" fill="hold">
                                          <p:stCondLst>
                                            <p:cond delay="499"/>
                                          </p:stCondLst>
                                        </p:cTn>
                                        <p:tgtEl>
                                          <p:spTgt spid="263"/>
                                        </p:tgtEl>
                                        <p:attrNameLst>
                                          <p:attrName>style.visibility</p:attrName>
                                        </p:attrNameLst>
                                      </p:cBhvr>
                                      <p:to>
                                        <p:strVal val="visible"/>
                                      </p:to>
                                    </p:set>
                                  </p:childTnLst>
                                </p:cTn>
                              </p:par>
                              <p:par>
                                <p:cTn id="98" presetID="1" presetClass="exit" presetSubtype="0" fill="hold" grpId="1" nodeType="withEffect">
                                  <p:stCondLst>
                                    <p:cond delay="4000"/>
                                  </p:stCondLst>
                                  <p:childTnLst>
                                    <p:set>
                                      <p:cBhvr>
                                        <p:cTn id="99" dur="1" fill="hold">
                                          <p:stCondLst>
                                            <p:cond delay="499"/>
                                          </p:stCondLst>
                                        </p:cTn>
                                        <p:tgtEl>
                                          <p:spTgt spid="163"/>
                                        </p:tgtEl>
                                        <p:attrNameLst>
                                          <p:attrName>style.visibility</p:attrName>
                                        </p:attrNameLst>
                                      </p:cBhvr>
                                      <p:to>
                                        <p:strVal val="hidden"/>
                                      </p:to>
                                    </p:set>
                                  </p:childTnLst>
                                </p:cTn>
                              </p:par>
                              <p:par>
                                <p:cTn id="100" presetID="1" presetClass="exit" presetSubtype="0" fill="hold" nodeType="withEffect">
                                  <p:stCondLst>
                                    <p:cond delay="4000"/>
                                  </p:stCondLst>
                                  <p:childTnLst>
                                    <p:set>
                                      <p:cBhvr>
                                        <p:cTn id="101" dur="1" fill="hold">
                                          <p:stCondLst>
                                            <p:cond delay="499"/>
                                          </p:stCondLst>
                                        </p:cTn>
                                        <p:tgtEl>
                                          <p:spTgt spid="263"/>
                                        </p:tgtEl>
                                        <p:attrNameLst>
                                          <p:attrName>style.visibility</p:attrName>
                                        </p:attrNameLst>
                                      </p:cBhvr>
                                      <p:to>
                                        <p:strVal val="hidden"/>
                                      </p:to>
                                    </p:set>
                                  </p:childTnLst>
                                </p:cTn>
                              </p:par>
                              <p:par>
                                <p:cTn id="102" presetID="1" presetClass="entr" presetSubtype="0" fill="hold" grpId="0" nodeType="withEffect">
                                  <p:stCondLst>
                                    <p:cond delay="4000"/>
                                  </p:stCondLst>
                                  <p:childTnLst>
                                    <p:set>
                                      <p:cBhvr>
                                        <p:cTn id="103" dur="1" fill="hold">
                                          <p:stCondLst>
                                            <p:cond delay="499"/>
                                          </p:stCondLst>
                                        </p:cTn>
                                        <p:tgtEl>
                                          <p:spTgt spid="164"/>
                                        </p:tgtEl>
                                        <p:attrNameLst>
                                          <p:attrName>style.visibility</p:attrName>
                                        </p:attrNameLst>
                                      </p:cBhvr>
                                      <p:to>
                                        <p:strVal val="visible"/>
                                      </p:to>
                                    </p:set>
                                  </p:childTnLst>
                                </p:cTn>
                              </p:par>
                              <p:par>
                                <p:cTn id="104" presetID="1" presetClass="entr" presetSubtype="0" fill="hold" nodeType="withEffect">
                                  <p:stCondLst>
                                    <p:cond delay="4000"/>
                                  </p:stCondLst>
                                  <p:childTnLst>
                                    <p:set>
                                      <p:cBhvr>
                                        <p:cTn id="105" dur="1" fill="hold">
                                          <p:stCondLst>
                                            <p:cond delay="499"/>
                                          </p:stCondLst>
                                        </p:cTn>
                                        <p:tgtEl>
                                          <p:spTgt spid="266"/>
                                        </p:tgtEl>
                                        <p:attrNameLst>
                                          <p:attrName>style.visibility</p:attrName>
                                        </p:attrNameLst>
                                      </p:cBhvr>
                                      <p:to>
                                        <p:strVal val="visible"/>
                                      </p:to>
                                    </p:set>
                                  </p:childTnLst>
                                </p:cTn>
                              </p:par>
                              <p:par>
                                <p:cTn id="106" presetID="1" presetClass="exit" presetSubtype="0" fill="hold" grpId="1" nodeType="withEffect">
                                  <p:stCondLst>
                                    <p:cond delay="4500"/>
                                  </p:stCondLst>
                                  <p:childTnLst>
                                    <p:set>
                                      <p:cBhvr>
                                        <p:cTn id="107" dur="1" fill="hold">
                                          <p:stCondLst>
                                            <p:cond delay="499"/>
                                          </p:stCondLst>
                                        </p:cTn>
                                        <p:tgtEl>
                                          <p:spTgt spid="164"/>
                                        </p:tgtEl>
                                        <p:attrNameLst>
                                          <p:attrName>style.visibility</p:attrName>
                                        </p:attrNameLst>
                                      </p:cBhvr>
                                      <p:to>
                                        <p:strVal val="hidden"/>
                                      </p:to>
                                    </p:set>
                                  </p:childTnLst>
                                </p:cTn>
                              </p:par>
                              <p:par>
                                <p:cTn id="108" presetID="1" presetClass="exit" presetSubtype="0" fill="hold" nodeType="withEffect">
                                  <p:stCondLst>
                                    <p:cond delay="4500"/>
                                  </p:stCondLst>
                                  <p:childTnLst>
                                    <p:set>
                                      <p:cBhvr>
                                        <p:cTn id="109" dur="1" fill="hold">
                                          <p:stCondLst>
                                            <p:cond delay="499"/>
                                          </p:stCondLst>
                                        </p:cTn>
                                        <p:tgtEl>
                                          <p:spTgt spid="266"/>
                                        </p:tgtEl>
                                        <p:attrNameLst>
                                          <p:attrName>style.visibility</p:attrName>
                                        </p:attrNameLst>
                                      </p:cBhvr>
                                      <p:to>
                                        <p:strVal val="hidden"/>
                                      </p:to>
                                    </p:set>
                                  </p:childTnLst>
                                </p:cTn>
                              </p:par>
                              <p:par>
                                <p:cTn id="110" presetID="1" presetClass="entr" presetSubtype="0" fill="hold" grpId="0" nodeType="withEffect">
                                  <p:stCondLst>
                                    <p:cond delay="4500"/>
                                  </p:stCondLst>
                                  <p:childTnLst>
                                    <p:set>
                                      <p:cBhvr>
                                        <p:cTn id="111" dur="1" fill="hold">
                                          <p:stCondLst>
                                            <p:cond delay="499"/>
                                          </p:stCondLst>
                                        </p:cTn>
                                        <p:tgtEl>
                                          <p:spTgt spid="165"/>
                                        </p:tgtEl>
                                        <p:attrNameLst>
                                          <p:attrName>style.visibility</p:attrName>
                                        </p:attrNameLst>
                                      </p:cBhvr>
                                      <p:to>
                                        <p:strVal val="visible"/>
                                      </p:to>
                                    </p:set>
                                  </p:childTnLst>
                                </p:cTn>
                              </p:par>
                              <p:par>
                                <p:cTn id="112" presetID="1" presetClass="entr" presetSubtype="0" fill="hold" nodeType="withEffect">
                                  <p:stCondLst>
                                    <p:cond delay="4500"/>
                                  </p:stCondLst>
                                  <p:childTnLst>
                                    <p:set>
                                      <p:cBhvr>
                                        <p:cTn id="113" dur="1" fill="hold">
                                          <p:stCondLst>
                                            <p:cond delay="499"/>
                                          </p:stCondLst>
                                        </p:cTn>
                                        <p:tgtEl>
                                          <p:spTgt spid="269"/>
                                        </p:tgtEl>
                                        <p:attrNameLst>
                                          <p:attrName>style.visibility</p:attrName>
                                        </p:attrNameLst>
                                      </p:cBhvr>
                                      <p:to>
                                        <p:strVal val="visible"/>
                                      </p:to>
                                    </p:set>
                                  </p:childTnLst>
                                </p:cTn>
                              </p:par>
                              <p:par>
                                <p:cTn id="114" presetID="1" presetClass="exit" presetSubtype="0" fill="hold" grpId="1" nodeType="withEffect">
                                  <p:stCondLst>
                                    <p:cond delay="5000"/>
                                  </p:stCondLst>
                                  <p:childTnLst>
                                    <p:set>
                                      <p:cBhvr>
                                        <p:cTn id="115" dur="1" fill="hold">
                                          <p:stCondLst>
                                            <p:cond delay="499"/>
                                          </p:stCondLst>
                                        </p:cTn>
                                        <p:tgtEl>
                                          <p:spTgt spid="165"/>
                                        </p:tgtEl>
                                        <p:attrNameLst>
                                          <p:attrName>style.visibility</p:attrName>
                                        </p:attrNameLst>
                                      </p:cBhvr>
                                      <p:to>
                                        <p:strVal val="hidden"/>
                                      </p:to>
                                    </p:set>
                                  </p:childTnLst>
                                </p:cTn>
                              </p:par>
                              <p:par>
                                <p:cTn id="116" presetID="1" presetClass="exit" presetSubtype="0" fill="hold" nodeType="withEffect">
                                  <p:stCondLst>
                                    <p:cond delay="5000"/>
                                  </p:stCondLst>
                                  <p:childTnLst>
                                    <p:set>
                                      <p:cBhvr>
                                        <p:cTn id="117" dur="1" fill="hold">
                                          <p:stCondLst>
                                            <p:cond delay="499"/>
                                          </p:stCondLst>
                                        </p:cTn>
                                        <p:tgtEl>
                                          <p:spTgt spid="269"/>
                                        </p:tgtEl>
                                        <p:attrNameLst>
                                          <p:attrName>style.visibility</p:attrName>
                                        </p:attrNameLst>
                                      </p:cBhvr>
                                      <p:to>
                                        <p:strVal val="hidden"/>
                                      </p:to>
                                    </p:set>
                                  </p:childTnLst>
                                </p:cTn>
                              </p:par>
                              <p:par>
                                <p:cTn id="118" presetID="1" presetClass="entr" presetSubtype="0" fill="hold" grpId="0" nodeType="withEffect">
                                  <p:stCondLst>
                                    <p:cond delay="5000"/>
                                  </p:stCondLst>
                                  <p:childTnLst>
                                    <p:set>
                                      <p:cBhvr>
                                        <p:cTn id="119" dur="1" fill="hold">
                                          <p:stCondLst>
                                            <p:cond delay="499"/>
                                          </p:stCondLst>
                                        </p:cTn>
                                        <p:tgtEl>
                                          <p:spTgt spid="166"/>
                                        </p:tgtEl>
                                        <p:attrNameLst>
                                          <p:attrName>style.visibility</p:attrName>
                                        </p:attrNameLst>
                                      </p:cBhvr>
                                      <p:to>
                                        <p:strVal val="visible"/>
                                      </p:to>
                                    </p:set>
                                  </p:childTnLst>
                                </p:cTn>
                              </p:par>
                              <p:par>
                                <p:cTn id="120" presetID="1" presetClass="entr" presetSubtype="0" fill="hold" nodeType="withEffect">
                                  <p:stCondLst>
                                    <p:cond delay="5000"/>
                                  </p:stCondLst>
                                  <p:childTnLst>
                                    <p:set>
                                      <p:cBhvr>
                                        <p:cTn id="121" dur="1" fill="hold">
                                          <p:stCondLst>
                                            <p:cond delay="499"/>
                                          </p:stCondLst>
                                        </p:cTn>
                                        <p:tgtEl>
                                          <p:spTgt spid="272"/>
                                        </p:tgtEl>
                                        <p:attrNameLst>
                                          <p:attrName>style.visibility</p:attrName>
                                        </p:attrNameLst>
                                      </p:cBhvr>
                                      <p:to>
                                        <p:strVal val="visible"/>
                                      </p:to>
                                    </p:set>
                                  </p:childTnLst>
                                </p:cTn>
                              </p:par>
                              <p:par>
                                <p:cTn id="122" presetID="1" presetClass="exit" presetSubtype="0" fill="hold" grpId="1" nodeType="withEffect">
                                  <p:stCondLst>
                                    <p:cond delay="5500"/>
                                  </p:stCondLst>
                                  <p:childTnLst>
                                    <p:set>
                                      <p:cBhvr>
                                        <p:cTn id="123" dur="1" fill="hold">
                                          <p:stCondLst>
                                            <p:cond delay="499"/>
                                          </p:stCondLst>
                                        </p:cTn>
                                        <p:tgtEl>
                                          <p:spTgt spid="166"/>
                                        </p:tgtEl>
                                        <p:attrNameLst>
                                          <p:attrName>style.visibility</p:attrName>
                                        </p:attrNameLst>
                                      </p:cBhvr>
                                      <p:to>
                                        <p:strVal val="hidden"/>
                                      </p:to>
                                    </p:set>
                                  </p:childTnLst>
                                </p:cTn>
                              </p:par>
                              <p:par>
                                <p:cTn id="124" presetID="1" presetClass="exit" presetSubtype="0" fill="hold" nodeType="withEffect">
                                  <p:stCondLst>
                                    <p:cond delay="5500"/>
                                  </p:stCondLst>
                                  <p:childTnLst>
                                    <p:set>
                                      <p:cBhvr>
                                        <p:cTn id="125" dur="1" fill="hold">
                                          <p:stCondLst>
                                            <p:cond delay="499"/>
                                          </p:stCondLst>
                                        </p:cTn>
                                        <p:tgtEl>
                                          <p:spTgt spid="272"/>
                                        </p:tgtEl>
                                        <p:attrNameLst>
                                          <p:attrName>style.visibility</p:attrName>
                                        </p:attrNameLst>
                                      </p:cBhvr>
                                      <p:to>
                                        <p:strVal val="hidden"/>
                                      </p:to>
                                    </p:set>
                                  </p:childTnLst>
                                </p:cTn>
                              </p:par>
                              <p:par>
                                <p:cTn id="126" presetID="1" presetClass="entr" presetSubtype="0" fill="hold" grpId="0" nodeType="withEffect">
                                  <p:stCondLst>
                                    <p:cond delay="5500"/>
                                  </p:stCondLst>
                                  <p:childTnLst>
                                    <p:set>
                                      <p:cBhvr>
                                        <p:cTn id="127" dur="1" fill="hold">
                                          <p:stCondLst>
                                            <p:cond delay="499"/>
                                          </p:stCondLst>
                                        </p:cTn>
                                        <p:tgtEl>
                                          <p:spTgt spid="167"/>
                                        </p:tgtEl>
                                        <p:attrNameLst>
                                          <p:attrName>style.visibility</p:attrName>
                                        </p:attrNameLst>
                                      </p:cBhvr>
                                      <p:to>
                                        <p:strVal val="visible"/>
                                      </p:to>
                                    </p:set>
                                  </p:childTnLst>
                                </p:cTn>
                              </p:par>
                              <p:par>
                                <p:cTn id="128" presetID="1" presetClass="entr" presetSubtype="0" fill="hold" nodeType="withEffect">
                                  <p:stCondLst>
                                    <p:cond delay="5500"/>
                                  </p:stCondLst>
                                  <p:childTnLst>
                                    <p:set>
                                      <p:cBhvr>
                                        <p:cTn id="129" dur="1" fill="hold">
                                          <p:stCondLst>
                                            <p:cond delay="499"/>
                                          </p:stCondLst>
                                        </p:cTn>
                                        <p:tgtEl>
                                          <p:spTgt spid="275"/>
                                        </p:tgtEl>
                                        <p:attrNameLst>
                                          <p:attrName>style.visibility</p:attrName>
                                        </p:attrNameLst>
                                      </p:cBhvr>
                                      <p:to>
                                        <p:strVal val="visible"/>
                                      </p:to>
                                    </p:set>
                                  </p:childTnLst>
                                </p:cTn>
                              </p:par>
                              <p:par>
                                <p:cTn id="130" presetID="1" presetClass="exit" presetSubtype="0" fill="hold" grpId="1" nodeType="withEffect">
                                  <p:stCondLst>
                                    <p:cond delay="6000"/>
                                  </p:stCondLst>
                                  <p:childTnLst>
                                    <p:set>
                                      <p:cBhvr>
                                        <p:cTn id="131" dur="1" fill="hold">
                                          <p:stCondLst>
                                            <p:cond delay="499"/>
                                          </p:stCondLst>
                                        </p:cTn>
                                        <p:tgtEl>
                                          <p:spTgt spid="167"/>
                                        </p:tgtEl>
                                        <p:attrNameLst>
                                          <p:attrName>style.visibility</p:attrName>
                                        </p:attrNameLst>
                                      </p:cBhvr>
                                      <p:to>
                                        <p:strVal val="hidden"/>
                                      </p:to>
                                    </p:set>
                                  </p:childTnLst>
                                </p:cTn>
                              </p:par>
                              <p:par>
                                <p:cTn id="132" presetID="1" presetClass="exit" presetSubtype="0" fill="hold" nodeType="withEffect">
                                  <p:stCondLst>
                                    <p:cond delay="6000"/>
                                  </p:stCondLst>
                                  <p:childTnLst>
                                    <p:set>
                                      <p:cBhvr>
                                        <p:cTn id="133" dur="1" fill="hold">
                                          <p:stCondLst>
                                            <p:cond delay="499"/>
                                          </p:stCondLst>
                                        </p:cTn>
                                        <p:tgtEl>
                                          <p:spTgt spid="275"/>
                                        </p:tgtEl>
                                        <p:attrNameLst>
                                          <p:attrName>style.visibility</p:attrName>
                                        </p:attrNameLst>
                                      </p:cBhvr>
                                      <p:to>
                                        <p:strVal val="hidden"/>
                                      </p:to>
                                    </p:set>
                                  </p:childTnLst>
                                </p:cTn>
                              </p:par>
                              <p:par>
                                <p:cTn id="134" presetID="1" presetClass="entr" presetSubtype="0" fill="hold" grpId="0" nodeType="withEffect">
                                  <p:stCondLst>
                                    <p:cond delay="6000"/>
                                  </p:stCondLst>
                                  <p:childTnLst>
                                    <p:set>
                                      <p:cBhvr>
                                        <p:cTn id="135" dur="1" fill="hold">
                                          <p:stCondLst>
                                            <p:cond delay="499"/>
                                          </p:stCondLst>
                                        </p:cTn>
                                        <p:tgtEl>
                                          <p:spTgt spid="168"/>
                                        </p:tgtEl>
                                        <p:attrNameLst>
                                          <p:attrName>style.visibility</p:attrName>
                                        </p:attrNameLst>
                                      </p:cBhvr>
                                      <p:to>
                                        <p:strVal val="visible"/>
                                      </p:to>
                                    </p:set>
                                  </p:childTnLst>
                                </p:cTn>
                              </p:par>
                              <p:par>
                                <p:cTn id="136" presetID="1" presetClass="entr" presetSubtype="0" fill="hold" nodeType="withEffect">
                                  <p:stCondLst>
                                    <p:cond delay="6000"/>
                                  </p:stCondLst>
                                  <p:childTnLst>
                                    <p:set>
                                      <p:cBhvr>
                                        <p:cTn id="137" dur="1" fill="hold">
                                          <p:stCondLst>
                                            <p:cond delay="499"/>
                                          </p:stCondLst>
                                        </p:cTn>
                                        <p:tgtEl>
                                          <p:spTgt spid="278"/>
                                        </p:tgtEl>
                                        <p:attrNameLst>
                                          <p:attrName>style.visibility</p:attrName>
                                        </p:attrNameLst>
                                      </p:cBhvr>
                                      <p:to>
                                        <p:strVal val="visible"/>
                                      </p:to>
                                    </p:set>
                                  </p:childTnLst>
                                </p:cTn>
                              </p:par>
                              <p:par>
                                <p:cTn id="138" presetID="1" presetClass="exit" presetSubtype="0" fill="hold" grpId="1" nodeType="withEffect">
                                  <p:stCondLst>
                                    <p:cond delay="6500"/>
                                  </p:stCondLst>
                                  <p:childTnLst>
                                    <p:set>
                                      <p:cBhvr>
                                        <p:cTn id="139" dur="1" fill="hold">
                                          <p:stCondLst>
                                            <p:cond delay="499"/>
                                          </p:stCondLst>
                                        </p:cTn>
                                        <p:tgtEl>
                                          <p:spTgt spid="168"/>
                                        </p:tgtEl>
                                        <p:attrNameLst>
                                          <p:attrName>style.visibility</p:attrName>
                                        </p:attrNameLst>
                                      </p:cBhvr>
                                      <p:to>
                                        <p:strVal val="hidden"/>
                                      </p:to>
                                    </p:set>
                                  </p:childTnLst>
                                </p:cTn>
                              </p:par>
                              <p:par>
                                <p:cTn id="140" presetID="1" presetClass="exit" presetSubtype="0" fill="hold" nodeType="withEffect">
                                  <p:stCondLst>
                                    <p:cond delay="6500"/>
                                  </p:stCondLst>
                                  <p:childTnLst>
                                    <p:set>
                                      <p:cBhvr>
                                        <p:cTn id="141" dur="1" fill="hold">
                                          <p:stCondLst>
                                            <p:cond delay="499"/>
                                          </p:stCondLst>
                                        </p:cTn>
                                        <p:tgtEl>
                                          <p:spTgt spid="278"/>
                                        </p:tgtEl>
                                        <p:attrNameLst>
                                          <p:attrName>style.visibility</p:attrName>
                                        </p:attrNameLst>
                                      </p:cBhvr>
                                      <p:to>
                                        <p:strVal val="hidden"/>
                                      </p:to>
                                    </p:set>
                                  </p:childTnLst>
                                </p:cTn>
                              </p:par>
                              <p:par>
                                <p:cTn id="142" presetID="1" presetClass="entr" presetSubtype="0" fill="hold" grpId="0" nodeType="withEffect">
                                  <p:stCondLst>
                                    <p:cond delay="6500"/>
                                  </p:stCondLst>
                                  <p:childTnLst>
                                    <p:set>
                                      <p:cBhvr>
                                        <p:cTn id="143" dur="1" fill="hold">
                                          <p:stCondLst>
                                            <p:cond delay="499"/>
                                          </p:stCondLst>
                                        </p:cTn>
                                        <p:tgtEl>
                                          <p:spTgt spid="169"/>
                                        </p:tgtEl>
                                        <p:attrNameLst>
                                          <p:attrName>style.visibility</p:attrName>
                                        </p:attrNameLst>
                                      </p:cBhvr>
                                      <p:to>
                                        <p:strVal val="visible"/>
                                      </p:to>
                                    </p:set>
                                  </p:childTnLst>
                                </p:cTn>
                              </p:par>
                              <p:par>
                                <p:cTn id="144" presetID="1" presetClass="entr" presetSubtype="0" fill="hold" nodeType="withEffect">
                                  <p:stCondLst>
                                    <p:cond delay="6500"/>
                                  </p:stCondLst>
                                  <p:childTnLst>
                                    <p:set>
                                      <p:cBhvr>
                                        <p:cTn id="145" dur="1" fill="hold">
                                          <p:stCondLst>
                                            <p:cond delay="499"/>
                                          </p:stCondLst>
                                        </p:cTn>
                                        <p:tgtEl>
                                          <p:spTgt spid="282"/>
                                        </p:tgtEl>
                                        <p:attrNameLst>
                                          <p:attrName>style.visibility</p:attrName>
                                        </p:attrNameLst>
                                      </p:cBhvr>
                                      <p:to>
                                        <p:strVal val="visible"/>
                                      </p:to>
                                    </p:set>
                                  </p:childTnLst>
                                </p:cTn>
                              </p:par>
                              <p:par>
                                <p:cTn id="146" presetID="1" presetClass="exit" presetSubtype="0" fill="hold" grpId="1" nodeType="withEffect">
                                  <p:stCondLst>
                                    <p:cond delay="7000"/>
                                  </p:stCondLst>
                                  <p:childTnLst>
                                    <p:set>
                                      <p:cBhvr>
                                        <p:cTn id="147" dur="1" fill="hold">
                                          <p:stCondLst>
                                            <p:cond delay="499"/>
                                          </p:stCondLst>
                                        </p:cTn>
                                        <p:tgtEl>
                                          <p:spTgt spid="169"/>
                                        </p:tgtEl>
                                        <p:attrNameLst>
                                          <p:attrName>style.visibility</p:attrName>
                                        </p:attrNameLst>
                                      </p:cBhvr>
                                      <p:to>
                                        <p:strVal val="hidden"/>
                                      </p:to>
                                    </p:set>
                                  </p:childTnLst>
                                </p:cTn>
                              </p:par>
                              <p:par>
                                <p:cTn id="148" presetID="1" presetClass="exit" presetSubtype="0" fill="hold" nodeType="withEffect">
                                  <p:stCondLst>
                                    <p:cond delay="7000"/>
                                  </p:stCondLst>
                                  <p:childTnLst>
                                    <p:set>
                                      <p:cBhvr>
                                        <p:cTn id="149" dur="1" fill="hold">
                                          <p:stCondLst>
                                            <p:cond delay="499"/>
                                          </p:stCondLst>
                                        </p:cTn>
                                        <p:tgtEl>
                                          <p:spTgt spid="282"/>
                                        </p:tgtEl>
                                        <p:attrNameLst>
                                          <p:attrName>style.visibility</p:attrName>
                                        </p:attrNameLst>
                                      </p:cBhvr>
                                      <p:to>
                                        <p:strVal val="hidden"/>
                                      </p:to>
                                    </p:set>
                                  </p:childTnLst>
                                </p:cTn>
                              </p:par>
                              <p:par>
                                <p:cTn id="150" presetID="1" presetClass="entr" presetSubtype="0" fill="hold" grpId="0" nodeType="withEffect">
                                  <p:stCondLst>
                                    <p:cond delay="7000"/>
                                  </p:stCondLst>
                                  <p:childTnLst>
                                    <p:set>
                                      <p:cBhvr>
                                        <p:cTn id="151" dur="1" fill="hold">
                                          <p:stCondLst>
                                            <p:cond delay="499"/>
                                          </p:stCondLst>
                                        </p:cTn>
                                        <p:tgtEl>
                                          <p:spTgt spid="170"/>
                                        </p:tgtEl>
                                        <p:attrNameLst>
                                          <p:attrName>style.visibility</p:attrName>
                                        </p:attrNameLst>
                                      </p:cBhvr>
                                      <p:to>
                                        <p:strVal val="visible"/>
                                      </p:to>
                                    </p:set>
                                  </p:childTnLst>
                                </p:cTn>
                              </p:par>
                              <p:par>
                                <p:cTn id="152" presetID="1" presetClass="entr" presetSubtype="0" fill="hold" nodeType="withEffect">
                                  <p:stCondLst>
                                    <p:cond delay="7000"/>
                                  </p:stCondLst>
                                  <p:childTnLst>
                                    <p:set>
                                      <p:cBhvr>
                                        <p:cTn id="153" dur="1" fill="hold">
                                          <p:stCondLst>
                                            <p:cond delay="499"/>
                                          </p:stCondLst>
                                        </p:cTn>
                                        <p:tgtEl>
                                          <p:spTgt spid="285"/>
                                        </p:tgtEl>
                                        <p:attrNameLst>
                                          <p:attrName>style.visibility</p:attrName>
                                        </p:attrNameLst>
                                      </p:cBhvr>
                                      <p:to>
                                        <p:strVal val="visible"/>
                                      </p:to>
                                    </p:set>
                                  </p:childTnLst>
                                </p:cTn>
                              </p:par>
                              <p:par>
                                <p:cTn id="154" presetID="1" presetClass="exit" presetSubtype="0" fill="hold" grpId="1" nodeType="withEffect">
                                  <p:stCondLst>
                                    <p:cond delay="7500"/>
                                  </p:stCondLst>
                                  <p:childTnLst>
                                    <p:set>
                                      <p:cBhvr>
                                        <p:cTn id="155" dur="1" fill="hold">
                                          <p:stCondLst>
                                            <p:cond delay="499"/>
                                          </p:stCondLst>
                                        </p:cTn>
                                        <p:tgtEl>
                                          <p:spTgt spid="170"/>
                                        </p:tgtEl>
                                        <p:attrNameLst>
                                          <p:attrName>style.visibility</p:attrName>
                                        </p:attrNameLst>
                                      </p:cBhvr>
                                      <p:to>
                                        <p:strVal val="hidden"/>
                                      </p:to>
                                    </p:set>
                                  </p:childTnLst>
                                </p:cTn>
                              </p:par>
                              <p:par>
                                <p:cTn id="156" presetID="1" presetClass="exit" presetSubtype="0" fill="hold" nodeType="withEffect">
                                  <p:stCondLst>
                                    <p:cond delay="7500"/>
                                  </p:stCondLst>
                                  <p:childTnLst>
                                    <p:set>
                                      <p:cBhvr>
                                        <p:cTn id="157" dur="1" fill="hold">
                                          <p:stCondLst>
                                            <p:cond delay="499"/>
                                          </p:stCondLst>
                                        </p:cTn>
                                        <p:tgtEl>
                                          <p:spTgt spid="285"/>
                                        </p:tgtEl>
                                        <p:attrNameLst>
                                          <p:attrName>style.visibility</p:attrName>
                                        </p:attrNameLst>
                                      </p:cBhvr>
                                      <p:to>
                                        <p:strVal val="hidden"/>
                                      </p:to>
                                    </p:set>
                                  </p:childTnLst>
                                </p:cTn>
                              </p:par>
                              <p:par>
                                <p:cTn id="158" presetID="1" presetClass="entr" presetSubtype="0" fill="hold" grpId="0" nodeType="withEffect">
                                  <p:stCondLst>
                                    <p:cond delay="7500"/>
                                  </p:stCondLst>
                                  <p:childTnLst>
                                    <p:set>
                                      <p:cBhvr>
                                        <p:cTn id="159" dur="1" fill="hold">
                                          <p:stCondLst>
                                            <p:cond delay="499"/>
                                          </p:stCondLst>
                                        </p:cTn>
                                        <p:tgtEl>
                                          <p:spTgt spid="171"/>
                                        </p:tgtEl>
                                        <p:attrNameLst>
                                          <p:attrName>style.visibility</p:attrName>
                                        </p:attrNameLst>
                                      </p:cBhvr>
                                      <p:to>
                                        <p:strVal val="visible"/>
                                      </p:to>
                                    </p:set>
                                  </p:childTnLst>
                                </p:cTn>
                              </p:par>
                              <p:par>
                                <p:cTn id="160" presetID="1" presetClass="entr" presetSubtype="0" fill="hold" nodeType="withEffect">
                                  <p:stCondLst>
                                    <p:cond delay="7500"/>
                                  </p:stCondLst>
                                  <p:childTnLst>
                                    <p:set>
                                      <p:cBhvr>
                                        <p:cTn id="161" dur="1" fill="hold">
                                          <p:stCondLst>
                                            <p:cond delay="499"/>
                                          </p:stCondLst>
                                        </p:cTn>
                                        <p:tgtEl>
                                          <p:spTgt spid="288"/>
                                        </p:tgtEl>
                                        <p:attrNameLst>
                                          <p:attrName>style.visibility</p:attrName>
                                        </p:attrNameLst>
                                      </p:cBhvr>
                                      <p:to>
                                        <p:strVal val="visible"/>
                                      </p:to>
                                    </p:set>
                                  </p:childTnLst>
                                </p:cTn>
                              </p:par>
                              <p:par>
                                <p:cTn id="162" presetID="1" presetClass="exit" presetSubtype="0" fill="hold" grpId="1" nodeType="withEffect">
                                  <p:stCondLst>
                                    <p:cond delay="8000"/>
                                  </p:stCondLst>
                                  <p:childTnLst>
                                    <p:set>
                                      <p:cBhvr>
                                        <p:cTn id="163" dur="1" fill="hold">
                                          <p:stCondLst>
                                            <p:cond delay="499"/>
                                          </p:stCondLst>
                                        </p:cTn>
                                        <p:tgtEl>
                                          <p:spTgt spid="171"/>
                                        </p:tgtEl>
                                        <p:attrNameLst>
                                          <p:attrName>style.visibility</p:attrName>
                                        </p:attrNameLst>
                                      </p:cBhvr>
                                      <p:to>
                                        <p:strVal val="hidden"/>
                                      </p:to>
                                    </p:set>
                                  </p:childTnLst>
                                </p:cTn>
                              </p:par>
                              <p:par>
                                <p:cTn id="164" presetID="1" presetClass="exit" presetSubtype="0" fill="hold" nodeType="withEffect">
                                  <p:stCondLst>
                                    <p:cond delay="8000"/>
                                  </p:stCondLst>
                                  <p:childTnLst>
                                    <p:set>
                                      <p:cBhvr>
                                        <p:cTn id="165" dur="1" fill="hold">
                                          <p:stCondLst>
                                            <p:cond delay="499"/>
                                          </p:stCondLst>
                                        </p:cTn>
                                        <p:tgtEl>
                                          <p:spTgt spid="288"/>
                                        </p:tgtEl>
                                        <p:attrNameLst>
                                          <p:attrName>style.visibility</p:attrName>
                                        </p:attrNameLst>
                                      </p:cBhvr>
                                      <p:to>
                                        <p:strVal val="hidden"/>
                                      </p:to>
                                    </p:set>
                                  </p:childTnLst>
                                </p:cTn>
                              </p:par>
                              <p:par>
                                <p:cTn id="166" presetID="1" presetClass="entr" presetSubtype="0" fill="hold" grpId="0" nodeType="withEffect">
                                  <p:stCondLst>
                                    <p:cond delay="8000"/>
                                  </p:stCondLst>
                                  <p:childTnLst>
                                    <p:set>
                                      <p:cBhvr>
                                        <p:cTn id="167" dur="1" fill="hold">
                                          <p:stCondLst>
                                            <p:cond delay="499"/>
                                          </p:stCondLst>
                                        </p:cTn>
                                        <p:tgtEl>
                                          <p:spTgt spid="172"/>
                                        </p:tgtEl>
                                        <p:attrNameLst>
                                          <p:attrName>style.visibility</p:attrName>
                                        </p:attrNameLst>
                                      </p:cBhvr>
                                      <p:to>
                                        <p:strVal val="visible"/>
                                      </p:to>
                                    </p:set>
                                  </p:childTnLst>
                                </p:cTn>
                              </p:par>
                              <p:par>
                                <p:cTn id="168" presetID="1" presetClass="entr" presetSubtype="0" fill="hold" nodeType="withEffect">
                                  <p:stCondLst>
                                    <p:cond delay="8000"/>
                                  </p:stCondLst>
                                  <p:childTnLst>
                                    <p:set>
                                      <p:cBhvr>
                                        <p:cTn id="169" dur="1" fill="hold">
                                          <p:stCondLst>
                                            <p:cond delay="499"/>
                                          </p:stCondLst>
                                        </p:cTn>
                                        <p:tgtEl>
                                          <p:spTgt spid="291"/>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6" presetClass="entr" presetSubtype="37" fill="hold" grpId="0" nodeType="clickEffect">
                                  <p:stCondLst>
                                    <p:cond delay="0"/>
                                  </p:stCondLst>
                                  <p:childTnLst>
                                    <p:set>
                                      <p:cBhvr>
                                        <p:cTn id="173" dur="1" fill="hold">
                                          <p:stCondLst>
                                            <p:cond delay="0"/>
                                          </p:stCondLst>
                                        </p:cTn>
                                        <p:tgtEl>
                                          <p:spTgt spid="217"/>
                                        </p:tgtEl>
                                        <p:attrNameLst>
                                          <p:attrName>style.visibility</p:attrName>
                                        </p:attrNameLst>
                                      </p:cBhvr>
                                      <p:to>
                                        <p:strVal val="visible"/>
                                      </p:to>
                                    </p:set>
                                    <p:animEffect transition="in" filter="barn(outVertical)">
                                      <p:cBhvr>
                                        <p:cTn id="174" dur="500"/>
                                        <p:tgtEl>
                                          <p:spTgt spid="217"/>
                                        </p:tgtEl>
                                      </p:cBhvr>
                                    </p:animEffect>
                                  </p:childTnLst>
                                </p:cTn>
                              </p:par>
                            </p:childTnLst>
                          </p:cTn>
                        </p:par>
                        <p:par>
                          <p:cTn id="175" fill="hold">
                            <p:stCondLst>
                              <p:cond delay="500"/>
                            </p:stCondLst>
                            <p:childTnLst>
                              <p:par>
                                <p:cTn id="176" presetID="22" presetClass="entr" presetSubtype="8" fill="hold" grpId="0" nodeType="afterEffect">
                                  <p:stCondLst>
                                    <p:cond delay="0"/>
                                  </p:stCondLst>
                                  <p:iterate type="lt">
                                    <p:tmPct val="10000"/>
                                  </p:iterate>
                                  <p:childTnLst>
                                    <p:set>
                                      <p:cBhvr>
                                        <p:cTn id="177" dur="1" fill="hold">
                                          <p:stCondLst>
                                            <p:cond delay="0"/>
                                          </p:stCondLst>
                                        </p:cTn>
                                        <p:tgtEl>
                                          <p:spTgt spid="218"/>
                                        </p:tgtEl>
                                        <p:attrNameLst>
                                          <p:attrName>style.visibility</p:attrName>
                                        </p:attrNameLst>
                                      </p:cBhvr>
                                      <p:to>
                                        <p:strVal val="visible"/>
                                      </p:to>
                                    </p:set>
                                    <p:animEffect transition="in" filter="wipe(left)">
                                      <p:cBhvr>
                                        <p:cTn id="178" dur="200"/>
                                        <p:tgtEl>
                                          <p:spTgt spid="218"/>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xit" presetSubtype="0" fill="hold" grpId="1" nodeType="clickEffect">
                                  <p:stCondLst>
                                    <p:cond delay="0"/>
                                  </p:stCondLst>
                                  <p:iterate type="lt">
                                    <p:tmPct val="0"/>
                                  </p:iterate>
                                  <p:childTnLst>
                                    <p:animEffect transition="out" filter="fade">
                                      <p:cBhvr>
                                        <p:cTn id="182" dur="500"/>
                                        <p:tgtEl>
                                          <p:spTgt spid="218"/>
                                        </p:tgtEl>
                                      </p:cBhvr>
                                    </p:animEffect>
                                    <p:set>
                                      <p:cBhvr>
                                        <p:cTn id="183" dur="1" fill="hold">
                                          <p:stCondLst>
                                            <p:cond delay="499"/>
                                          </p:stCondLst>
                                        </p:cTn>
                                        <p:tgtEl>
                                          <p:spTgt spid="218"/>
                                        </p:tgtEl>
                                        <p:attrNameLst>
                                          <p:attrName>style.visibility</p:attrName>
                                        </p:attrNameLst>
                                      </p:cBhvr>
                                      <p:to>
                                        <p:strVal val="hidden"/>
                                      </p:to>
                                    </p:set>
                                  </p:childTnLst>
                                </p:cTn>
                              </p:par>
                            </p:childTnLst>
                          </p:cTn>
                        </p:par>
                        <p:par>
                          <p:cTn id="184" fill="hold">
                            <p:stCondLst>
                              <p:cond delay="500"/>
                            </p:stCondLst>
                            <p:childTnLst>
                              <p:par>
                                <p:cTn id="185" presetID="22" presetClass="entr" presetSubtype="8" fill="hold" grpId="0" nodeType="afterEffect">
                                  <p:stCondLst>
                                    <p:cond delay="0"/>
                                  </p:stCondLst>
                                  <p:iterate type="lt">
                                    <p:tmPct val="10000"/>
                                  </p:iterate>
                                  <p:childTnLst>
                                    <p:set>
                                      <p:cBhvr>
                                        <p:cTn id="186" dur="1" fill="hold">
                                          <p:stCondLst>
                                            <p:cond delay="0"/>
                                          </p:stCondLst>
                                        </p:cTn>
                                        <p:tgtEl>
                                          <p:spTgt spid="219"/>
                                        </p:tgtEl>
                                        <p:attrNameLst>
                                          <p:attrName>style.visibility</p:attrName>
                                        </p:attrNameLst>
                                      </p:cBhvr>
                                      <p:to>
                                        <p:strVal val="visible"/>
                                      </p:to>
                                    </p:set>
                                    <p:animEffect transition="in" filter="wipe(left)">
                                      <p:cBhvr>
                                        <p:cTn id="187" dur="2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54" grpId="0" animBg="1"/>
      <p:bldP spid="154" grpId="1" animBg="1"/>
      <p:bldP spid="155" grpId="0" animBg="1"/>
      <p:bldP spid="155" grpId="1" animBg="1"/>
      <p:bldP spid="157" grpId="0" animBg="1"/>
      <p:bldP spid="157" grpId="1" animBg="1"/>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animBg="1"/>
      <p:bldP spid="169" grpId="1" animBg="1"/>
      <p:bldP spid="170" grpId="0" animBg="1"/>
      <p:bldP spid="170" grpId="1" animBg="1"/>
      <p:bldP spid="171" grpId="0" animBg="1"/>
      <p:bldP spid="171" grpId="1" animBg="1"/>
      <p:bldP spid="172" grpId="0" animBg="1"/>
      <p:bldP spid="191" grpId="0" animBg="1"/>
      <p:bldP spid="192" grpId="0" animBg="1"/>
      <p:bldP spid="193" grpId="0" animBg="1"/>
      <p:bldP spid="194" grpId="0" animBg="1"/>
      <p:bldP spid="195" grpId="0" animBg="1"/>
      <p:bldP spid="196" grpId="0" animBg="1"/>
      <p:bldP spid="217" grpId="0" animBg="1"/>
      <p:bldP spid="218" grpId="0"/>
      <p:bldP spid="218" grpId="1"/>
      <p:bldP spid="21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da4305a8c9d3be0e84673769e44c16159b4d27f"/>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effectLst/>
      </a:spPr>
      <a:bodyPr wrap="square">
        <a:spAutoFit/>
      </a:bodyPr>
      <a:lstStyle>
        <a:defPPr algn="ctr" eaLnBrk="1" hangingPunct="1">
          <a:spcBef>
            <a:spcPct val="50000"/>
          </a:spcBef>
          <a:defRPr kumimoji="1" dirty="0" smtClean="0">
            <a:solidFill>
              <a:srgbClr val="000099"/>
            </a:solidFill>
            <a:latin typeface="Bookman Old Style"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14824</TotalTime>
  <Words>591</Words>
  <Application>Microsoft Office PowerPoint</Application>
  <PresentationFormat>On-screen Show (16:9)</PresentationFormat>
  <Paragraphs>141</Paragraphs>
  <Slides>12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Aharoni</vt:lpstr>
      <vt:lpstr>Arial</vt:lpstr>
      <vt:lpstr>Arial Black</vt:lpstr>
      <vt:lpstr>Bookman Old Style</vt:lpstr>
      <vt:lpstr>Calibri</vt:lpstr>
      <vt:lpstr>Copperplate Gothic Bold</vt:lpstr>
      <vt:lpstr>Narkisim</vt:lpstr>
      <vt:lpstr>Tw Cen MT</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T.S BORA</cp:lastModifiedBy>
  <cp:revision>1466</cp:revision>
  <dcterms:created xsi:type="dcterms:W3CDTF">2013-07-31T12:47:49Z</dcterms:created>
  <dcterms:modified xsi:type="dcterms:W3CDTF">2022-04-25T03:24:25Z</dcterms:modified>
</cp:coreProperties>
</file>